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notesMasterIdLst>
    <p:notesMasterId r:id="rId17"/>
  </p:notesMasterIdLst>
  <p:handoutMasterIdLst>
    <p:handoutMasterId r:id="rId18"/>
  </p:handoutMasterIdLst>
  <p:sldIdLst>
    <p:sldId id="312" r:id="rId5"/>
    <p:sldId id="323" r:id="rId6"/>
    <p:sldId id="304" r:id="rId7"/>
    <p:sldId id="307" r:id="rId8"/>
    <p:sldId id="324" r:id="rId9"/>
    <p:sldId id="281" r:id="rId10"/>
    <p:sldId id="314" r:id="rId11"/>
    <p:sldId id="325" r:id="rId12"/>
    <p:sldId id="326" r:id="rId13"/>
    <p:sldId id="315" r:id="rId14"/>
    <p:sldId id="318" r:id="rId15"/>
    <p:sldId id="321" r:id="rId16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8F"/>
    <a:srgbClr val="FDFBF6"/>
    <a:srgbClr val="AAC4E9"/>
    <a:srgbClr val="F5CDCE"/>
    <a:srgbClr val="DF8C8C"/>
    <a:srgbClr val="D4D593"/>
    <a:srgbClr val="E6F0FE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4" autoAdjust="0"/>
    <p:restoredTop sz="95388" autoAdjust="0"/>
  </p:normalViewPr>
  <p:slideViewPr>
    <p:cSldViewPr snapToGrid="0" snapToObjects="1">
      <p:cViewPr varScale="1">
        <p:scale>
          <a:sx n="119" d="100"/>
          <a:sy n="119" d="100"/>
        </p:scale>
        <p:origin x="96" y="144"/>
      </p:cViewPr>
      <p:guideLst>
        <p:guide orient="horz" pos="2616"/>
        <p:guide orient="horz" pos="3264"/>
        <p:guide pos="6912"/>
        <p:guide orient="horz"/>
        <p:guide orient="horz" pos="4008"/>
        <p:guide orient="horz" pos="2352"/>
        <p:guide pos="6696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pos="5256"/>
        <p:guide pos="72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25" d="100"/>
          <a:sy n="25" d="100"/>
        </p:scale>
        <p:origin x="348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2426ABF-A8C0-D94B-8DA4-89B3D95177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3E1C36-C21F-0B70-27E7-5B59DAE275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70FB6-164E-0840-A35B-09E9F3D45F76}" type="datetimeyyyy">
              <a:rPr lang="en-US" smtClean="0"/>
              <a:t>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942066-244B-8673-5E9A-26E4265AD0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0EE97-1F54-6631-A4BB-FD93829648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BD0AB-C59E-4A46-83D3-F07787446BA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78359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654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5417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68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736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931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D0D08-5FE9-C8F3-287A-AF4C6AABD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B26620-B4AB-43E4-6E2E-966E801A8C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B84EA4-CB86-3E62-CEB4-B60E10613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623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653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67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22043-FDC7-2455-51A7-1A432CB64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46758A-B959-7D76-2F58-7DCB8D6B6A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1651A1-3758-DB89-F82F-765C89615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9754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3A89C-D859-0AF5-43F9-DD526E679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C311CF-9B60-59FE-56D5-EB60540ED8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66C8F4-898A-752C-AA67-F3EF46C9ED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2596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742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>
            <a:extLst>
              <a:ext uri="{FF2B5EF4-FFF2-40B4-BE49-F238E27FC236}">
                <a16:creationId xmlns:a16="http://schemas.microsoft.com/office/drawing/2014/main" id="{BA5D5A72-CB6F-F8DE-E2C9-90459C8C3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00188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94429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99790" y="810227"/>
            <a:ext cx="6392421" cy="3831221"/>
          </a:xfrm>
        </p:spPr>
        <p:txBody>
          <a:bodyPr tIns="0" bIns="0" anchor="ctr" anchorCtr="0"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D014917C-8694-B4A4-A211-0F31F00E2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550562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7DB6972-BB75-254A-BA88-C0C3E6E93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682740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Image 2">
            <a:extLst>
              <a:ext uri="{FF2B5EF4-FFF2-40B4-BE49-F238E27FC236}">
                <a16:creationId xmlns:a16="http://schemas.microsoft.com/office/drawing/2014/main" id="{790E862E-398F-571C-EC2C-3D17164DE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445" y="314191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563" y="1089213"/>
            <a:ext cx="9879437" cy="980844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54">
            <a:extLst>
              <a:ext uri="{FF2B5EF4-FFF2-40B4-BE49-F238E27FC236}">
                <a16:creationId xmlns:a16="http://schemas.microsoft.com/office/drawing/2014/main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564" y="2331958"/>
            <a:ext cx="2975217" cy="3704266"/>
          </a:xfrm>
        </p:spPr>
        <p:txBody>
          <a:bodyPr lIns="91440" tIns="0" rIns="9144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/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7154" y="2331791"/>
            <a:ext cx="6345893" cy="3721817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95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>
            <a:extLst>
              <a:ext uri="{FF2B5EF4-FFF2-40B4-BE49-F238E27FC236}">
                <a16:creationId xmlns:a16="http://schemas.microsoft.com/office/drawing/2014/main" id="{D5595DD5-43B0-252F-8BC6-6B74340C5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>
            <a:off x="1" y="-1"/>
            <a:ext cx="443344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50564" y="1057274"/>
            <a:ext cx="9875463" cy="999746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BC3A3767-6C5E-8188-0A49-955BBACE3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-3" y="4420134"/>
            <a:ext cx="1293237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564" y="2303028"/>
            <a:ext cx="5829147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40842" y="2303028"/>
            <a:ext cx="3485184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C6639AD7-128F-B39D-B45F-0F22A2C6D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 rot="5400000">
            <a:off x="6072641" y="-5676015"/>
            <a:ext cx="443344" cy="11795374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48479A23-C29C-C711-510C-05B69B882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1443" r="10857"/>
          <a:stretch/>
        </p:blipFill>
        <p:spPr>
          <a:xfrm rot="16200000">
            <a:off x="-6447" y="6444"/>
            <a:ext cx="1961253" cy="1948364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Image 2">
            <a:extLst>
              <a:ext uri="{FF2B5EF4-FFF2-40B4-BE49-F238E27FC236}">
                <a16:creationId xmlns:a16="http://schemas.microsoft.com/office/drawing/2014/main" id="{F3DC42FA-4B8F-2EFC-CAB4-1CCAB93BE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6626" y="4929577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650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0"/>
            <a:ext cx="12216063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10511627" cy="1012785"/>
          </a:xfrm>
        </p:spPr>
        <p:txBody>
          <a:bodyPr tIns="0" bIns="0"/>
          <a:lstStyle>
            <a:lvl1pPr algn="ctr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4D6DED8E-165F-59D7-F01C-4EF0446E5FC0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914400" y="2316067"/>
            <a:ext cx="10511627" cy="3948557"/>
          </a:xfrm>
        </p:spPr>
        <p:txBody>
          <a:bodyPr lIns="91440" tIns="91440" rIns="91440" bIns="9144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508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EB515B5-2D9F-58E1-6E3C-CCBF105D8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>
            <a:extLst>
              <a:ext uri="{FF2B5EF4-FFF2-40B4-BE49-F238E27FC236}">
                <a16:creationId xmlns:a16="http://schemas.microsoft.com/office/drawing/2014/main" id="{5CCFEDF9-5B69-87BA-8A33-35033DA40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anchor="b" anchorCtr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ctr" anchorCtr="0"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8952" y="758952"/>
            <a:ext cx="3932237" cy="1524662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58952" y="2286000"/>
            <a:ext cx="3932237" cy="356708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7" y="741459"/>
            <a:ext cx="6242839" cy="5119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0938" y="755372"/>
            <a:ext cx="3931920" cy="1527048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60938" y="2286001"/>
            <a:ext cx="393192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2700" y="987425"/>
            <a:ext cx="6172200" cy="4873625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>
            <a:extLst>
              <a:ext uri="{FF2B5EF4-FFF2-40B4-BE49-F238E27FC236}">
                <a16:creationId xmlns:a16="http://schemas.microsoft.com/office/drawing/2014/main" id="{EFFAEAD9-58A9-096B-C6D0-58F7AD08E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6583680" cy="153135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2834640"/>
            <a:ext cx="6583680" cy="3207344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37D12D-0FCA-3396-988D-452D3D526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710CE8-8A83-C0D3-623E-AFCC6C6A2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332509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AA66C80-37C3-6D28-7564-733A30B2C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9353550" y="0"/>
            <a:ext cx="2838450" cy="2857958"/>
            <a:chOff x="0" y="0"/>
            <a:chExt cx="2838450" cy="2857958"/>
          </a:xfrm>
        </p:grpSpPr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D9DB7C23-E0CF-A75F-BFFD-4E7679AF4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4D62A0CC-A0CE-403A-A167-27225B2C6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Image 2">
              <a:extLst>
                <a:ext uri="{FF2B5EF4-FFF2-40B4-BE49-F238E27FC236}">
                  <a16:creationId xmlns:a16="http://schemas.microsoft.com/office/drawing/2014/main" id="{F8AD83DA-A293-6D56-F606-7C98C403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702441" y="1061623"/>
            <a:ext cx="5723586" cy="4739104"/>
          </a:xfrm>
        </p:spPr>
        <p:txBody>
          <a:bodyPr tIns="0" bIns="0" anchor="ctr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345" y="0"/>
            <a:ext cx="4344695" cy="63595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3318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6F8B46B-EF6E-BC12-09E2-0F3B77919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D7B4F11-E150-473B-98F5-6E6AC9646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A8E2FA61-C047-21BB-AA50-F84AD768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5760023" y="3764463"/>
            <a:ext cx="2812357" cy="3394143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1A2791BA-760E-9FA5-8743-D0B699FC9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63854"/>
            <a:ext cx="435241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6A03F2-8C7B-D33B-0E8F-24D4800D5C0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1057275"/>
            <a:ext cx="5259554" cy="2495028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51465C6-2CDE-B5BF-F22E-CBDD44E86CFC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914400" y="3808750"/>
            <a:ext cx="5259554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2" name="Picture Placeholder 7">
            <a:extLst>
              <a:ext uri="{FF2B5EF4-FFF2-40B4-BE49-F238E27FC236}">
                <a16:creationId xmlns:a16="http://schemas.microsoft.com/office/drawing/2014/main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4194" y="410780"/>
            <a:ext cx="4344695" cy="6447220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mage 1">
            <a:extLst>
              <a:ext uri="{FF2B5EF4-FFF2-40B4-BE49-F238E27FC236}">
                <a16:creationId xmlns:a16="http://schemas.microsoft.com/office/drawing/2014/main" id="{2A3EC91E-4089-D366-06D3-3E66F93DF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-9389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3" name="Image 4">
            <a:extLst>
              <a:ext uri="{FF2B5EF4-FFF2-40B4-BE49-F238E27FC236}">
                <a16:creationId xmlns:a16="http://schemas.microsoft.com/office/drawing/2014/main" id="{EC46DC71-C12A-96C8-3FE2-AA95AB58B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60565" y="1057274"/>
            <a:ext cx="7965461" cy="994164"/>
          </a:xfrm>
        </p:spPr>
        <p:txBody>
          <a:bodyPr lIns="91440" tIns="0" rIns="91440" bIns="0" anchor="b" anchorCtr="0">
            <a:noAutofit/>
          </a:bodyPr>
          <a:lstStyle>
            <a:lvl1pPr algn="l">
              <a:lnSpc>
                <a:spcPct val="100000"/>
              </a:lnSpc>
              <a:defRPr sz="36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60565" y="2303029"/>
            <a:ext cx="7965460" cy="3497698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4809" y="1057274"/>
            <a:ext cx="7043617" cy="252021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Image 0">
            <a:extLst>
              <a:ext uri="{FF2B5EF4-FFF2-40B4-BE49-F238E27FC236}">
                <a16:creationId xmlns:a16="http://schemas.microsoft.com/office/drawing/2014/main" id="{CD2D664E-6702-6607-A37E-2E9961449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>
            <a:extLst>
              <a:ext uri="{FF2B5EF4-FFF2-40B4-BE49-F238E27FC236}">
                <a16:creationId xmlns:a16="http://schemas.microsoft.com/office/drawing/2014/main" id="{951C5737-DF7E-D671-AC74-9E488335B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>
            <a:extLst>
              <a:ext uri="{FF2B5EF4-FFF2-40B4-BE49-F238E27FC236}">
                <a16:creationId xmlns:a16="http://schemas.microsoft.com/office/drawing/2014/main" id="{B9036D42-A06F-E6EE-BB91-8BAF04519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>
            <a:extLst>
              <a:ext uri="{FF2B5EF4-FFF2-40B4-BE49-F238E27FC236}">
                <a16:creationId xmlns:a16="http://schemas.microsoft.com/office/drawing/2014/main" id="{86E0540C-3355-A50D-AC61-047B54B70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4808" y="3808750"/>
            <a:ext cx="7043618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1629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>
            <a:extLst>
              <a:ext uri="{FF2B5EF4-FFF2-40B4-BE49-F238E27FC236}">
                <a16:creationId xmlns:a16="http://schemas.microsoft.com/office/drawing/2014/main" id="{3C7B0BB3-A5CA-7C72-DC39-AD00EC909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427336"/>
            <a:ext cx="3202546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7871527-68A5-0A5C-F5A6-A80523BAC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654149"/>
            <a:ext cx="3202546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CEB118B3-9B06-AD11-738A-7A0651F98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5" y="1"/>
            <a:ext cx="3202545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0EA94262-504E-06F2-F383-E832C37B1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6681"/>
            <a:ext cx="3202546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399" y="834635"/>
            <a:ext cx="7796464" cy="1222385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BFBCB81C-7599-87A1-8037-5FB8C374503A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6FF02D51-6992-3FED-2A19-92E5AC564CF4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914400" y="2303028"/>
            <a:ext cx="3283119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id="{C2762372-3C12-61F8-F131-E4C08A2B1735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4782159" y="2303028"/>
            <a:ext cx="3284951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673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65393"/>
            <a:ext cx="7631709" cy="1091627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400" y="2303028"/>
            <a:ext cx="3283119" cy="4144192"/>
          </a:xfrm>
        </p:spPr>
        <p:txBody>
          <a:bodyPr lIns="91440" tIns="0" rIns="91440" bIns="0">
            <a:norm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sz="1800"/>
            </a:lvl1pPr>
            <a:lvl2pPr marL="745236" indent="-342900">
              <a:spcBef>
                <a:spcPts val="1000"/>
              </a:spcBef>
              <a:buFont typeface="+mj-lt"/>
              <a:buAutoNum type="alphaLcPeriod"/>
              <a:defRPr sz="1800"/>
            </a:lvl2pPr>
            <a:lvl3pPr marL="1202436" indent="-342900">
              <a:spcBef>
                <a:spcPts val="1000"/>
              </a:spcBef>
              <a:buFont typeface="+mj-lt"/>
              <a:buAutoNum type="arabicParenR"/>
              <a:defRPr sz="1800"/>
            </a:lvl3pPr>
            <a:lvl4pPr marL="1659636" indent="-342900">
              <a:spcBef>
                <a:spcPts val="1000"/>
              </a:spcBef>
              <a:buFont typeface="+mj-lt"/>
              <a:buAutoNum type="alphaLcParenR"/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2159" y="2303028"/>
            <a:ext cx="3763950" cy="4144192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indent="-283464">
              <a:spcBef>
                <a:spcPts val="1000"/>
              </a:spcBef>
              <a:defRPr sz="1800"/>
            </a:lvl2pPr>
            <a:lvl3pPr indent="-283464">
              <a:spcBef>
                <a:spcPts val="1000"/>
              </a:spcBef>
              <a:defRPr sz="1800"/>
            </a:lvl3pPr>
            <a:lvl4pPr indent="-283464">
              <a:spcBef>
                <a:spcPts val="1000"/>
              </a:spcBef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9454" y="965393"/>
            <a:ext cx="3202545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9152F76-E42E-3D76-6BDB-2FA0D6921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353550" y="4000041"/>
            <a:ext cx="2838450" cy="2857959"/>
            <a:chOff x="12797096" y="4000041"/>
            <a:chExt cx="2838450" cy="2857959"/>
          </a:xfrm>
        </p:grpSpPr>
        <p:sp>
          <p:nvSpPr>
            <p:cNvPr id="20" name="Freeform: Shape 28">
              <a:extLst>
                <a:ext uri="{FF2B5EF4-FFF2-40B4-BE49-F238E27FC236}">
                  <a16:creationId xmlns:a16="http://schemas.microsoft.com/office/drawing/2014/main" id="{ED0348C7-D83F-0AD7-2539-41219A795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21" name="Freeform: Shape 25">
              <a:extLst>
                <a:ext uri="{FF2B5EF4-FFF2-40B4-BE49-F238E27FC236}">
                  <a16:creationId xmlns:a16="http://schemas.microsoft.com/office/drawing/2014/main" id="{E911AA2D-BE77-278D-CD2E-2EB3E180F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15">
              <a:extLst>
                <a:ext uri="{FF2B5EF4-FFF2-40B4-BE49-F238E27FC236}">
                  <a16:creationId xmlns:a16="http://schemas.microsoft.com/office/drawing/2014/main" id="{B6CE0BA6-C0FD-AC39-6C31-8477E0CAF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Image 2">
              <a:extLst>
                <a:ext uri="{FF2B5EF4-FFF2-40B4-BE49-F238E27FC236}">
                  <a16:creationId xmlns:a16="http://schemas.microsoft.com/office/drawing/2014/main" id="{666AD1A4-36DE-12F3-BB78-BA678A595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4" name="Slide Number Placeholder 2">
            <a:extLst>
              <a:ext uri="{FF2B5EF4-FFF2-40B4-BE49-F238E27FC236}">
                <a16:creationId xmlns:a16="http://schemas.microsoft.com/office/drawing/2014/main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62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28259CF0-6BC5-3693-6F49-C4489C07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-2546"/>
            <a:ext cx="3202546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6" name="Image 4">
            <a:extLst>
              <a:ext uri="{FF2B5EF4-FFF2-40B4-BE49-F238E27FC236}">
                <a16:creationId xmlns:a16="http://schemas.microsoft.com/office/drawing/2014/main" id="{9019DA73-2516-F3D2-ECDB-620C9048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5665DA82-D253-8EC5-5DFB-F0266ED9F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0086" y="5331514"/>
            <a:ext cx="2148416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pic>
        <p:nvPicPr>
          <p:cNvPr id="21" name="Image 2">
            <a:extLst>
              <a:ext uri="{FF2B5EF4-FFF2-40B4-BE49-F238E27FC236}">
                <a16:creationId xmlns:a16="http://schemas.microsoft.com/office/drawing/2014/main" id="{A8B7F1F1-806C-8D65-7340-220A0C465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5400000">
            <a:off x="9991886" y="1247775"/>
            <a:ext cx="2200114" cy="2200114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E76518D4-6149-BA03-3BE5-6A13A792C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0428" y="6470488"/>
            <a:ext cx="775021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00" y="2331791"/>
            <a:ext cx="6903076" cy="3721817"/>
          </a:xfrm>
        </p:spPr>
        <p:txBody>
          <a:bodyPr t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9454" y="3405189"/>
            <a:ext cx="3202546" cy="3452811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10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38475" y="457199"/>
            <a:ext cx="987552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accent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80" r:id="rId3"/>
    <p:sldLayoutId id="2147483653" r:id="rId4"/>
    <p:sldLayoutId id="2147483668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1" r:id="rId11"/>
    <p:sldLayoutId id="2147483692" r:id="rId12"/>
    <p:sldLayoutId id="2147483676" r:id="rId13"/>
    <p:sldLayoutId id="2147483656" r:id="rId14"/>
    <p:sldLayoutId id="2147483657" r:id="rId15"/>
    <p:sldLayoutId id="2147483658" r:id="rId16"/>
    <p:sldLayoutId id="2147483659" r:id="rId17"/>
  </p:sldLayoutIdLst>
  <p:hf hdr="0" ft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38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7FF65-A536-F639-8591-ED024C223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9790" y="810227"/>
            <a:ext cx="6392421" cy="3831221"/>
          </a:xfrm>
        </p:spPr>
        <p:txBody>
          <a:bodyPr anchor="ctr"/>
          <a:lstStyle/>
          <a:p>
            <a:r>
              <a:rPr lang="en-CA" dirty="0"/>
              <a:t>ROMPIENDO EL JUEGO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17046F-3074-CD67-3D1B-B98000791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6819" y="3114680"/>
            <a:ext cx="3769572" cy="32392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70588D9-79B7-BF50-D999-D4FCCADD05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9482" y="1705718"/>
            <a:ext cx="3324689" cy="12574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341845B-4D65-C010-231B-91C90B848A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032" y="3757680"/>
            <a:ext cx="7477787" cy="31003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A293888-7FC9-5E92-0033-CC5C03AFEF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865" y="157728"/>
            <a:ext cx="2346855" cy="33328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052713-28F5-7172-B588-7CB3780EDC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437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A34A6-22BC-27A4-2C79-EE98A4943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834635"/>
            <a:ext cx="7796464" cy="1222385"/>
          </a:xfrm>
        </p:spPr>
        <p:txBody>
          <a:bodyPr/>
          <a:lstStyle/>
          <a:p>
            <a:r>
              <a:rPr lang="es-ES" dirty="0"/>
              <a:t>Tabla 1.2. </a:t>
            </a:r>
            <a:r>
              <a:rPr lang="es-ES" b="0" dirty="0"/>
              <a:t>Evolución de las sociedades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67C004-8B72-C872-98FB-00A2A584D0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43896B-4B5E-7C36-0E34-FBF01F2A3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815" y="2704813"/>
            <a:ext cx="8402223" cy="36390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53759A7-FF44-B2ED-0027-64BCD91A22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8001" y="2704813"/>
            <a:ext cx="2942831" cy="33289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1DD9ECA-3AEA-FC13-F529-3877F8C8B9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595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43EC8A-1733-CCF7-081F-EB4667CB3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0293" y="2395755"/>
            <a:ext cx="3885745" cy="1012782"/>
          </a:xfrm>
        </p:spPr>
        <p:txBody>
          <a:bodyPr/>
          <a:lstStyle/>
          <a:p>
            <a:r>
              <a:rPr lang="es-ES" dirty="0"/>
              <a:t>Tabla 1.3. Impacto de la Sociedad 5.0 en el futuro del trabajo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69D854-FB65-0E93-CFE2-041F7C41DD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9B9F09-1C0D-1788-16F9-B0AC04B155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680" y="0"/>
            <a:ext cx="7324078" cy="6858000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3A91023-EB44-94B6-AB57-8C66585D33C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E4FA30-F99D-2605-140C-7C5FE99E3A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07531" y="6283673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01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D62608-F5E4-7EC0-5EF0-4F988DDDE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564" y="1057274"/>
            <a:ext cx="9875463" cy="999746"/>
          </a:xfrm>
        </p:spPr>
        <p:txBody>
          <a:bodyPr/>
          <a:lstStyle/>
          <a:p>
            <a:r>
              <a:rPr lang="en-US" dirty="0" err="1"/>
              <a:t>ReFlexiones</a:t>
            </a:r>
            <a:r>
              <a:rPr lang="en-US" dirty="0"/>
              <a:t> finales </a:t>
            </a:r>
            <a:r>
              <a:rPr lang="en-US" dirty="0" err="1"/>
              <a:t>sobre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CFAD14-1AAA-8CDA-A49B-523FD6C66F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66E8B8-E98B-5AFD-B7DE-A7B72DAE38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161" y="2171810"/>
            <a:ext cx="6335009" cy="9145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105B15-83D1-DA4E-6563-AD071BC1DD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7986" y="2889201"/>
            <a:ext cx="5658640" cy="12670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66B757B-8F4E-52B0-95CC-180416FBA8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7647" y="4224638"/>
            <a:ext cx="5220429" cy="11526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50E526E-8524-B263-03F5-6A42C58493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8229" y="5318287"/>
            <a:ext cx="6077798" cy="137179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A3CA2CE-B443-A0E8-82F1-DB6B13F31B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021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4C102FE-8AC3-A1D5-6CFB-2D07559D2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543" y="3658557"/>
            <a:ext cx="5582429" cy="254353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FE05BD-E2E7-780F-9437-720EB9AD7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9016" y="497222"/>
            <a:ext cx="6004439" cy="28683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C07117D-46DD-041A-7A7F-95402E482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28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22962-3C7F-E480-5C35-7F4860A09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419" y="1751254"/>
            <a:ext cx="8278067" cy="4600915"/>
          </a:xfrm>
        </p:spPr>
        <p:txBody>
          <a:bodyPr>
            <a:normAutofit fontScale="85000" lnSpcReduction="20000"/>
          </a:bodyPr>
          <a:lstStyle/>
          <a:p>
            <a:r>
              <a:rPr lang="es-ES" b="1" dirty="0"/>
              <a:t>1.1. ORÍGENES DEL TRABAJO: UNA REALIDAD</a:t>
            </a:r>
          </a:p>
          <a:p>
            <a:r>
              <a:rPr lang="en-CA" b="1" dirty="0"/>
              <a:t>OBSOLETA</a:t>
            </a:r>
          </a:p>
          <a:p>
            <a:r>
              <a:rPr lang="es-ES" b="1" dirty="0"/>
              <a:t>1.2. EVOLUCIÓN DEL MERCADO LABORAL Y EL</a:t>
            </a:r>
          </a:p>
          <a:p>
            <a:r>
              <a:rPr lang="en-CA" b="1" dirty="0"/>
              <a:t>TRABAJO DEL FUTURO</a:t>
            </a:r>
          </a:p>
          <a:p>
            <a:r>
              <a:rPr lang="es-ES" b="1" dirty="0"/>
              <a:t>1.3. MEGA TENDENCIAS QUE MOLDEAN EL FUTURO</a:t>
            </a:r>
          </a:p>
          <a:p>
            <a:r>
              <a:rPr lang="en-CA" b="1" dirty="0"/>
              <a:t>DEL TRABAJO</a:t>
            </a:r>
          </a:p>
          <a:p>
            <a:r>
              <a:rPr lang="es-ES" b="1" dirty="0"/>
              <a:t>1.4. SOCIEDAD 5.0: LA REVOLUCIÓN HUMANOCÉNTRICA</a:t>
            </a:r>
          </a:p>
          <a:p>
            <a:r>
              <a:rPr lang="en-CA" b="1" dirty="0"/>
              <a:t>EN LA ERA DIGITAL</a:t>
            </a:r>
          </a:p>
          <a:p>
            <a:r>
              <a:rPr lang="es-ES" b="1" dirty="0"/>
              <a:t>1.5. EVALUACIÓN DE LAS 10 ÁREAS DE</a:t>
            </a:r>
          </a:p>
          <a:p>
            <a:r>
              <a:rPr lang="es-ES" b="1" dirty="0"/>
              <a:t>INFLUENCIA DEL FUTURO DEL TRABAJO EN</a:t>
            </a:r>
          </a:p>
          <a:p>
            <a:r>
              <a:rPr lang="en-CA" b="1" dirty="0"/>
              <a:t>NUESTRA ORGANIZACIÓN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D5CFA2-4E67-F157-5FFD-A246307D41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3BD0F58-BF03-0913-7F40-F790A494C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219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F8FBEBF-06EB-C43B-08E9-061622422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248354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4BDA54A-C5B6-3107-6DD8-332AC41718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55998" y="6257824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491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31F4F-B691-DC25-A720-68B55A173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4E0BD4-4D3D-84FD-A3C2-17BC5C6B5AF7}"/>
              </a:ext>
            </a:extLst>
          </p:cNvPr>
          <p:cNvSpPr txBox="1"/>
          <p:nvPr/>
        </p:nvSpPr>
        <p:spPr>
          <a:xfrm>
            <a:off x="2749662" y="143290"/>
            <a:ext cx="61067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i="0" u="none" strike="noStrike" baseline="0" dirty="0">
                <a:solidFill>
                  <a:srgbClr val="66B3E6"/>
                </a:solidFill>
                <a:latin typeface="SRASans1.0-Bold"/>
              </a:rPr>
              <a:t>Tendencias que afectarán el trabajo de atención en el futuro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28F586-C849-00BF-E470-84469F8D2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9651" y="1550555"/>
            <a:ext cx="7731705" cy="32734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5DA9492-0AF5-2E96-6CC1-54AA24335B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221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B578347-ACDF-DE6E-4E12-73136E6D479D}"/>
              </a:ext>
            </a:extLst>
          </p:cNvPr>
          <p:cNvSpPr txBox="1"/>
          <p:nvPr/>
        </p:nvSpPr>
        <p:spPr>
          <a:xfrm>
            <a:off x="2542872" y="632800"/>
            <a:ext cx="61067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i="0" u="none" strike="noStrike" baseline="0" dirty="0">
                <a:solidFill>
                  <a:srgbClr val="66B3E6"/>
                </a:solidFill>
                <a:latin typeface="SRASans1.0-Bold"/>
              </a:rPr>
              <a:t>Características clave de las nuevas generaciones en el trabajo</a:t>
            </a:r>
            <a:endParaRPr lang="en-CA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294E12A-4D6F-4C9F-004A-B3908C1B7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629" y="1238288"/>
            <a:ext cx="5342460" cy="20543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A193A34-A632-489E-0E05-800EFF45A1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9625" y="3292626"/>
            <a:ext cx="5217387" cy="31777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68BDE98-1DD6-F667-63F6-DFC9D3F0AB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923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0AEC4F-E711-8552-9C34-82C1514A1E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4197DF-3964-7E6D-196F-0BDF3B0F3130}"/>
              </a:ext>
            </a:extLst>
          </p:cNvPr>
          <p:cNvSpPr txBox="1"/>
          <p:nvPr/>
        </p:nvSpPr>
        <p:spPr>
          <a:xfrm>
            <a:off x="4723053" y="321875"/>
            <a:ext cx="60986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sz="1800" b="1" i="0" u="none" strike="noStrike" baseline="0" dirty="0">
                <a:solidFill>
                  <a:srgbClr val="0D5AE6"/>
                </a:solidFill>
                <a:latin typeface="SRASans1.0-Bold"/>
              </a:rPr>
              <a:t>Tabla 1.1.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Impacto del futuro del trabajo en los ámbitos social, económico </a:t>
            </a:r>
            <a:r>
              <a:rPr lang="en-CA" sz="1800" b="0" i="0" u="none" strike="noStrike" baseline="0" dirty="0">
                <a:solidFill>
                  <a:srgbClr val="000000"/>
                </a:solidFill>
                <a:latin typeface="SRASans1.0-Book"/>
              </a:rPr>
              <a:t>y </a:t>
            </a:r>
            <a:r>
              <a:rPr lang="en-CA" sz="1800" b="0" i="0" u="none" strike="noStrike" baseline="0" dirty="0" err="1">
                <a:solidFill>
                  <a:srgbClr val="000000"/>
                </a:solidFill>
                <a:latin typeface="SRASans1.0-Book"/>
              </a:rPr>
              <a:t>medioambiental</a:t>
            </a:r>
            <a:r>
              <a:rPr lang="en-CA" sz="1800" b="0" i="0" u="none" strike="noStrike" baseline="0" dirty="0">
                <a:solidFill>
                  <a:srgbClr val="000000"/>
                </a:solidFill>
                <a:latin typeface="SRASans1.0-Book"/>
              </a:rPr>
              <a:t> -I</a:t>
            </a:r>
            <a:endParaRPr lang="en-CA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CA0C615-7A2A-61BF-E1B0-31FB7AC33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9851" y="1220672"/>
            <a:ext cx="6217407" cy="24926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17FD41C-9383-8C51-05E3-5FAB16E896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3488" y="3776412"/>
            <a:ext cx="6275775" cy="23507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EFDA639-0B1C-F0CE-7649-C121F7BD15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18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8B1AB-9DE8-B6BA-0B1B-1BC6B7C96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BC0DFD-9120-AC90-C0EB-9C235E49C8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B09A05-DB1B-20E4-3F45-2B61C1875AAF}"/>
              </a:ext>
            </a:extLst>
          </p:cNvPr>
          <p:cNvSpPr txBox="1"/>
          <p:nvPr/>
        </p:nvSpPr>
        <p:spPr>
          <a:xfrm>
            <a:off x="4723053" y="321875"/>
            <a:ext cx="60986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sz="1800" b="1" i="0" u="none" strike="noStrike" baseline="0" dirty="0">
                <a:solidFill>
                  <a:srgbClr val="0D5AE6"/>
                </a:solidFill>
                <a:latin typeface="SRASans1.0-Bold"/>
              </a:rPr>
              <a:t>Tabla 1.1.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Impacto del futuro del trabajo en los ámbitos social, económico </a:t>
            </a:r>
            <a:r>
              <a:rPr lang="en-CA" sz="1800" b="0" i="0" u="none" strike="noStrike" baseline="0" dirty="0">
                <a:solidFill>
                  <a:srgbClr val="000000"/>
                </a:solidFill>
                <a:latin typeface="SRASans1.0-Book"/>
              </a:rPr>
              <a:t>y </a:t>
            </a:r>
            <a:r>
              <a:rPr lang="en-CA" sz="1800" b="0" i="0" u="none" strike="noStrike" baseline="0" dirty="0" err="1">
                <a:solidFill>
                  <a:srgbClr val="000000"/>
                </a:solidFill>
                <a:latin typeface="SRASans1.0-Book"/>
              </a:rPr>
              <a:t>medioambiental</a:t>
            </a:r>
            <a:r>
              <a:rPr lang="en-CA" sz="1800" b="0" i="0" u="none" strike="noStrike" baseline="0" dirty="0">
                <a:solidFill>
                  <a:srgbClr val="000000"/>
                </a:solidFill>
                <a:latin typeface="SRASans1.0-Book"/>
              </a:rPr>
              <a:t> - II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366E9D-6CC8-492A-C02B-BF3BC6752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803" y="1015735"/>
            <a:ext cx="6013942" cy="27004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32DA84C-C7DF-3BCE-72E6-3D46EA3A01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9710" y="3763682"/>
            <a:ext cx="6072035" cy="23401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FBC6ABF-4410-4C5D-A08A-0F5801D04A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360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C189E-2582-77EB-2A68-A99C82F8E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C6CF04-A47E-AC45-D16B-8B51A4411E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93A6F7-885A-AFEF-4BC5-67816631F1C9}"/>
              </a:ext>
            </a:extLst>
          </p:cNvPr>
          <p:cNvSpPr txBox="1"/>
          <p:nvPr/>
        </p:nvSpPr>
        <p:spPr>
          <a:xfrm>
            <a:off x="4723053" y="321875"/>
            <a:ext cx="60986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sz="1800" b="1" i="0" u="none" strike="noStrike" baseline="0" dirty="0">
                <a:solidFill>
                  <a:srgbClr val="0D5AE6"/>
                </a:solidFill>
                <a:latin typeface="SRASans1.0-Bold"/>
              </a:rPr>
              <a:t>Tabla 1.1.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Impacto del futuro del trabajo en los ámbitos social, económico </a:t>
            </a:r>
            <a:r>
              <a:rPr lang="en-CA" sz="1800" b="0" i="0" u="none" strike="noStrike" baseline="0" dirty="0">
                <a:solidFill>
                  <a:srgbClr val="000000"/>
                </a:solidFill>
                <a:latin typeface="SRASans1.0-Book"/>
              </a:rPr>
              <a:t>y </a:t>
            </a:r>
            <a:r>
              <a:rPr lang="en-CA" sz="1800" b="0" i="0" u="none" strike="noStrike" baseline="0" dirty="0" err="1">
                <a:solidFill>
                  <a:srgbClr val="000000"/>
                </a:solidFill>
                <a:latin typeface="SRASans1.0-Book"/>
              </a:rPr>
              <a:t>medioambiental</a:t>
            </a:r>
            <a:r>
              <a:rPr lang="en-CA" sz="1800" b="0" i="0" u="none" strike="noStrike" baseline="0" dirty="0">
                <a:solidFill>
                  <a:srgbClr val="000000"/>
                </a:solidFill>
                <a:latin typeface="SRASans1.0-Book"/>
              </a:rPr>
              <a:t> - III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408DFC-2F34-E429-08C5-84274CB66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869" y="1103530"/>
            <a:ext cx="7482464" cy="30464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A5CA89-DB56-2ED3-299B-86C35124A8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4596" y="4150023"/>
            <a:ext cx="6593850" cy="238111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7BB752F-6B10-F70D-1A67-2FFE9AAD89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40150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 color block_Win32_SL_v14" id="{59749740-91A0-46B8-82A8-B436C7A8A142}" vid="{B3F8D047-377B-4FC8-B21C-47530C6DE3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4948363-B267-4BAC-8655-100FBEC280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A719FA4-954C-4FA8-82CB-206659C3B82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16DBB56F-4362-4386-A1A1-3DF89889661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{702ED4E9-645D-412F-8F14-85EFF0BF2D7C}TF8a9b5915-b8c7-461e-8cdd-693d48b5e32371f7b7e2_win32-4bf0b9a2ea37</Template>
  <TotalTime>5</TotalTime>
  <Words>169</Words>
  <Application>Microsoft Office PowerPoint</Application>
  <PresentationFormat>Panorámica</PresentationFormat>
  <Paragraphs>27</Paragraphs>
  <Slides>12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SRASans1.0-Bold</vt:lpstr>
      <vt:lpstr>SRASans1.0-Book</vt:lpstr>
      <vt:lpstr>Arial</vt:lpstr>
      <vt:lpstr>Arial Black</vt:lpstr>
      <vt:lpstr>Calibri</vt:lpstr>
      <vt:lpstr>Sabon Next LT</vt:lpstr>
      <vt:lpstr>Custom</vt:lpstr>
      <vt:lpstr>ROMPIENDO EL JUEGO  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Tabla 1.2. Evolución de las sociedades</vt:lpstr>
      <vt:lpstr>Tabla 1.3. Impacto de la Sociedad 5.0 en el futuro del trabajo</vt:lpstr>
      <vt:lpstr>ReFlexiones finales sobre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 Dolan Landau</dc:creator>
  <cp:lastModifiedBy>Sanchez, Cristina</cp:lastModifiedBy>
  <cp:revision>2</cp:revision>
  <dcterms:created xsi:type="dcterms:W3CDTF">2025-09-23T07:11:49Z</dcterms:created>
  <dcterms:modified xsi:type="dcterms:W3CDTF">2025-09-24T09:00:07Z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2025-09-23T07:57:36Z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ebc4f4fe-da8b-41d8-bfc1-2b88f71fcec6</vt:lpwstr>
  </property>
  <property fmtid="{D5CDD505-2E9C-101B-9397-08002B2CF9AE}" pid="8" name="MSIP_Label_defa4170-0d19-0005-0004-bc88714345d2_ActionId">
    <vt:lpwstr>d9c85001-cb4c-4533-a12b-65e13cdd3830</vt:lpwstr>
  </property>
  <property fmtid="{D5CDD505-2E9C-101B-9397-08002B2CF9AE}" pid="9" name="MSIP_Label_defa4170-0d19-0005-0004-bc88714345d2_ContentBits">
    <vt:lpwstr>0</vt:lpwstr>
  </property>
  <property fmtid="{D5CDD505-2E9C-101B-9397-08002B2CF9AE}" pid="10" name="MSIP_Label_defa4170-0d19-0005-0004-bc88714345d2_Tag">
    <vt:lpwstr>10, 3, 0, 1</vt:lpwstr>
  </property>
</Properties>
</file>