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7"/>
  </p:notesMasterIdLst>
  <p:handoutMasterIdLst>
    <p:handoutMasterId r:id="rId18"/>
  </p:handoutMasterIdLst>
  <p:sldIdLst>
    <p:sldId id="312" r:id="rId5"/>
    <p:sldId id="323" r:id="rId6"/>
    <p:sldId id="304" r:id="rId7"/>
    <p:sldId id="307" r:id="rId8"/>
    <p:sldId id="324" r:id="rId9"/>
    <p:sldId id="281" r:id="rId10"/>
    <p:sldId id="314" r:id="rId11"/>
    <p:sldId id="325" r:id="rId12"/>
    <p:sldId id="326" r:id="rId13"/>
    <p:sldId id="315" r:id="rId14"/>
    <p:sldId id="318" r:id="rId15"/>
    <p:sldId id="321" r:id="rId1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5388" autoAdjust="0"/>
  </p:normalViewPr>
  <p:slideViewPr>
    <p:cSldViewPr snapToGrid="0" snapToObjects="1">
      <p:cViewPr varScale="1">
        <p:scale>
          <a:sx n="119" d="100"/>
          <a:sy n="119" d="100"/>
        </p:scale>
        <p:origin x="96" y="14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D0D08-5FE9-C8F3-287A-AF4C6AABD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26620-B4AB-43E4-6E2E-966E801A8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84EA4-CB86-3E62-CEB4-B60E10613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2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22043-FDC7-2455-51A7-1A432CB64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6758A-B959-7D76-2F58-7DCB8D6B6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651A1-3758-DB89-F82F-765C89615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7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3A89C-D859-0AF5-43F9-DD526E679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311CF-9B60-59FE-56D5-EB60540ED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6C8F4-898A-752C-AA67-F3EF46C9E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59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CA" dirty="0"/>
              <a:t>ROMPIENDO EL JUEGO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7046F-3074-CD67-3D1B-B98000791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819" y="3114680"/>
            <a:ext cx="3769572" cy="3239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588D9-79B7-BF50-D999-D4FCCADD0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482" y="1705718"/>
            <a:ext cx="3324689" cy="1257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41845B-4D65-C010-231B-91C90B848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32" y="3757680"/>
            <a:ext cx="7477787" cy="3100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293888-7FC9-5E92-0033-CC5C03AFE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65" y="157728"/>
            <a:ext cx="2346855" cy="3332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052713-28F5-7172-B588-7CB3780ED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es-ES" dirty="0"/>
              <a:t>Tabla 1.2. </a:t>
            </a:r>
            <a:r>
              <a:rPr lang="es-ES" b="0" dirty="0"/>
              <a:t>Evolución de las sociedades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3896B-4B5E-7C36-0E34-FBF01F2A3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5" y="2704813"/>
            <a:ext cx="8402223" cy="3639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3759A7-FF44-B2ED-0027-64BCD91A2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001" y="2704813"/>
            <a:ext cx="2942831" cy="3328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D9ECA-3AEA-FC13-F529-3877F8C8B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293" y="2395755"/>
            <a:ext cx="3885745" cy="1012782"/>
          </a:xfrm>
        </p:spPr>
        <p:txBody>
          <a:bodyPr/>
          <a:lstStyle/>
          <a:p>
            <a:r>
              <a:rPr lang="es-ES" dirty="0"/>
              <a:t>Tabla 1.3. Impacto de la Sociedad 5.0 en el futuro del trabajo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9B9F09-1C0D-1788-16F9-B0AC04B15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680" y="0"/>
            <a:ext cx="7324078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A91023-EB44-94B6-AB57-8C66585D3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4FA30-F99D-2605-140C-7C5FE99E3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531" y="6283673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en-US" dirty="0" err="1"/>
              <a:t>ReFlexiones</a:t>
            </a:r>
            <a:r>
              <a:rPr lang="en-US" dirty="0"/>
              <a:t> finales </a:t>
            </a:r>
            <a:r>
              <a:rPr lang="en-US" dirty="0" err="1"/>
              <a:t>sobre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6E8B8-E98B-5AFD-B7DE-A7B72DAE3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61" y="2171810"/>
            <a:ext cx="6335009" cy="914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05B15-83D1-DA4E-6563-AD071BC1D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986" y="2889201"/>
            <a:ext cx="5658640" cy="1267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6B757B-8F4E-52B0-95CC-180416FBA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647" y="4224638"/>
            <a:ext cx="5220429" cy="1152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0E526E-8524-B263-03F5-6A42C5849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8229" y="5318287"/>
            <a:ext cx="6077798" cy="1371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3CA2CE-B443-A0E8-82F1-DB6B13F31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102FE-8AC3-A1D5-6CFB-2D07559D2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43" y="3658557"/>
            <a:ext cx="5582429" cy="25435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FE05BD-E2E7-780F-9437-720EB9AD7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016" y="497222"/>
            <a:ext cx="6004439" cy="2868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07117D-46DD-041A-7A7F-95402E482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19" y="1751254"/>
            <a:ext cx="8278067" cy="4600915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1.1. ORÍGENES DEL TRABAJO: UNA REALIDAD</a:t>
            </a:r>
          </a:p>
          <a:p>
            <a:r>
              <a:rPr lang="en-CA" b="1" dirty="0"/>
              <a:t>OBSOLETA</a:t>
            </a:r>
          </a:p>
          <a:p>
            <a:r>
              <a:rPr lang="es-ES" b="1" dirty="0"/>
              <a:t>1.2. EVOLUCIÓN DEL MERCADO LABORAL Y EL</a:t>
            </a:r>
          </a:p>
          <a:p>
            <a:r>
              <a:rPr lang="en-CA" b="1" dirty="0"/>
              <a:t>TRABAJO DEL FUTURO</a:t>
            </a:r>
          </a:p>
          <a:p>
            <a:r>
              <a:rPr lang="es-ES" b="1" dirty="0"/>
              <a:t>1.3. MEGA TENDENCIAS QUE MOLDEAN EL FUTURO</a:t>
            </a:r>
          </a:p>
          <a:p>
            <a:r>
              <a:rPr lang="en-CA" b="1" dirty="0"/>
              <a:t>DEL TRABAJO</a:t>
            </a:r>
          </a:p>
          <a:p>
            <a:r>
              <a:rPr lang="es-ES" b="1" dirty="0"/>
              <a:t>1.4. SOCIEDAD 5.0: LA REVOLUCIÓN HUMANOCÉNTRICA</a:t>
            </a:r>
          </a:p>
          <a:p>
            <a:r>
              <a:rPr lang="en-CA" b="1" dirty="0"/>
              <a:t>EN LA ERA DIGITAL</a:t>
            </a:r>
          </a:p>
          <a:p>
            <a:r>
              <a:rPr lang="es-ES" b="1" dirty="0"/>
              <a:t>1.5. EVALUACIÓN DE LAS 10 ÁREAS DE</a:t>
            </a:r>
          </a:p>
          <a:p>
            <a:r>
              <a:rPr lang="es-ES" b="1" dirty="0"/>
              <a:t>INFLUENCIA DEL FUTURO DEL TRABAJO EN</a:t>
            </a:r>
          </a:p>
          <a:p>
            <a:r>
              <a:rPr lang="en-CA" b="1" dirty="0"/>
              <a:t>NUESTRA ORGANIZACIÓN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D0F58-BF03-0913-7F40-F790A494C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8FBEBF-06EB-C43B-08E9-061622422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48354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BDA54A-C5B6-3107-6DD8-332AC4171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5998" y="6257824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1F4F-B691-DC25-A720-68B55A17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4E0BD4-4D3D-84FD-A3C2-17BC5C6B5AF7}"/>
              </a:ext>
            </a:extLst>
          </p:cNvPr>
          <p:cNvSpPr txBox="1"/>
          <p:nvPr/>
        </p:nvSpPr>
        <p:spPr>
          <a:xfrm>
            <a:off x="2749662" y="143290"/>
            <a:ext cx="610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66B3E6"/>
                </a:solidFill>
                <a:latin typeface="SRASans1.0-Bold"/>
              </a:rPr>
              <a:t>Tendencias que afectarán el trabajo de atención en el futuro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8F586-C849-00BF-E470-84469F8D2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51" y="1550555"/>
            <a:ext cx="7731705" cy="32734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DA9492-0AF5-2E96-6CC1-54AA24335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B578347-ACDF-DE6E-4E12-73136E6D479D}"/>
              </a:ext>
            </a:extLst>
          </p:cNvPr>
          <p:cNvSpPr txBox="1"/>
          <p:nvPr/>
        </p:nvSpPr>
        <p:spPr>
          <a:xfrm>
            <a:off x="2542872" y="632800"/>
            <a:ext cx="610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66B3E6"/>
                </a:solidFill>
                <a:latin typeface="SRASans1.0-Bold"/>
              </a:rPr>
              <a:t>Características clave de las nuevas generaciones en el trabajo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94E12A-4D6F-4C9F-004A-B3908C1B7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29" y="1238288"/>
            <a:ext cx="5342460" cy="2054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193A34-A632-489E-0E05-800EFF45A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625" y="3292626"/>
            <a:ext cx="5217387" cy="3177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8BDE98-1DD6-F667-63F6-DFC9D3F0A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4197DF-3964-7E6D-196F-0BDF3B0F3130}"/>
              </a:ext>
            </a:extLst>
          </p:cNvPr>
          <p:cNvSpPr txBox="1"/>
          <p:nvPr/>
        </p:nvSpPr>
        <p:spPr>
          <a:xfrm>
            <a:off x="4723053" y="321875"/>
            <a:ext cx="6098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1.1.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Impacto del futuro del trabajo en los ámbitos social, económico 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y </a:t>
            </a:r>
            <a:r>
              <a:rPr lang="en-CA" sz="1800" b="0" i="0" u="none" strike="noStrike" baseline="0" dirty="0" err="1">
                <a:solidFill>
                  <a:srgbClr val="000000"/>
                </a:solidFill>
                <a:latin typeface="SRASans1.0-Book"/>
              </a:rPr>
              <a:t>medioambiental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 -I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A0C615-7A2A-61BF-E1B0-31FB7AC33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51" y="1220672"/>
            <a:ext cx="6217407" cy="24926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7FD41C-9383-8C51-05E3-5FAB16E89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88" y="3776412"/>
            <a:ext cx="6275775" cy="2350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FDA639-0B1C-F0CE-7649-C121F7BD1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8B1AB-9DE8-B6BA-0B1B-1BC6B7C96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C0DFD-9120-AC90-C0EB-9C235E49C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09A05-DB1B-20E4-3F45-2B61C1875AAF}"/>
              </a:ext>
            </a:extLst>
          </p:cNvPr>
          <p:cNvSpPr txBox="1"/>
          <p:nvPr/>
        </p:nvSpPr>
        <p:spPr>
          <a:xfrm>
            <a:off x="4723053" y="321875"/>
            <a:ext cx="6098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1.1.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Impacto del futuro del trabajo en los ámbitos social, económico 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y </a:t>
            </a:r>
            <a:r>
              <a:rPr lang="en-CA" sz="1800" b="0" i="0" u="none" strike="noStrike" baseline="0" dirty="0" err="1">
                <a:solidFill>
                  <a:srgbClr val="000000"/>
                </a:solidFill>
                <a:latin typeface="SRASans1.0-Book"/>
              </a:rPr>
              <a:t>medioambiental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 - II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66E9D-6CC8-492A-C02B-BF3BC6752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803" y="1015735"/>
            <a:ext cx="6013942" cy="2700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2DA84C-C7DF-3BCE-72E6-3D46EA3A0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710" y="3763682"/>
            <a:ext cx="6072035" cy="23401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BC6ABF-4410-4C5D-A08A-0F5801D04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C189E-2582-77EB-2A68-A99C82F8E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6CF04-A47E-AC45-D16B-8B51A4411E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3A6F7-885A-AFEF-4BC5-67816631F1C9}"/>
              </a:ext>
            </a:extLst>
          </p:cNvPr>
          <p:cNvSpPr txBox="1"/>
          <p:nvPr/>
        </p:nvSpPr>
        <p:spPr>
          <a:xfrm>
            <a:off x="4723053" y="321875"/>
            <a:ext cx="6098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1.1.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Impacto del futuro del trabajo en los ámbitos social, económico 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y </a:t>
            </a:r>
            <a:r>
              <a:rPr lang="en-CA" sz="1800" b="0" i="0" u="none" strike="noStrike" baseline="0" dirty="0" err="1">
                <a:solidFill>
                  <a:srgbClr val="000000"/>
                </a:solidFill>
                <a:latin typeface="SRASans1.0-Book"/>
              </a:rPr>
              <a:t>medioambiental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 - III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08DFC-2F34-E429-08C5-84274CB66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869" y="1103530"/>
            <a:ext cx="7482464" cy="3046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A5CA89-DB56-2ED3-299B-86C35124A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596" y="4150023"/>
            <a:ext cx="6593850" cy="2381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BB752F-6B10-F70D-1A67-2FFE9AAD8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015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{702ED4E9-645D-412F-8F14-85EFF0BF2D7C}TF8a9b5915-b8c7-461e-8cdd-693d48b5e32371f7b7e2_win32-4bf0b9a2ea37</Template>
  <TotalTime>5</TotalTime>
  <Words>169</Words>
  <Application>Microsoft Office PowerPoint</Application>
  <PresentationFormat>Panorámica</PresentationFormat>
  <Paragraphs>27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SRASans1.0-Bold</vt:lpstr>
      <vt:lpstr>SRASans1.0-Book</vt:lpstr>
      <vt:lpstr>Arial</vt:lpstr>
      <vt:lpstr>Arial Black</vt:lpstr>
      <vt:lpstr>Calibri</vt:lpstr>
      <vt:lpstr>Sabon Next LT</vt:lpstr>
      <vt:lpstr>Custom</vt:lpstr>
      <vt:lpstr>ROMPIENDO EL JUEGO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Tabla 1.2. Evolución de las sociedades</vt:lpstr>
      <vt:lpstr>Tabla 1.3. Impacto de la Sociedad 5.0 en el futuro del trabajo</vt:lpstr>
      <vt:lpstr>ReFlexiones finales sobre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 Dolan Landau</dc:creator>
  <cp:lastModifiedBy>Sanchez, Cristina</cp:lastModifiedBy>
  <cp:revision>2</cp:revision>
  <dcterms:created xsi:type="dcterms:W3CDTF">2025-09-23T07:11:49Z</dcterms:created>
  <dcterms:modified xsi:type="dcterms:W3CDTF">2025-09-24T09:00:07Z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2025-09-23T07:57:36Z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ebc4f4fe-da8b-41d8-bfc1-2b88f71fcec6</vt:lpwstr>
  </property>
  <property fmtid="{D5CDD505-2E9C-101B-9397-08002B2CF9AE}" pid="8" name="MSIP_Label_defa4170-0d19-0005-0004-bc88714345d2_ActionId">
    <vt:lpwstr>d9c85001-cb4c-4533-a12b-65e13cdd3830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