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4"/>
  </p:notesMasterIdLst>
  <p:handoutMasterIdLst>
    <p:handoutMasterId r:id="rId25"/>
  </p:handoutMasterIdLst>
  <p:sldIdLst>
    <p:sldId id="312" r:id="rId5"/>
    <p:sldId id="361" r:id="rId6"/>
    <p:sldId id="340" r:id="rId7"/>
    <p:sldId id="323" r:id="rId8"/>
    <p:sldId id="281" r:id="rId9"/>
    <p:sldId id="351" r:id="rId10"/>
    <p:sldId id="353" r:id="rId11"/>
    <p:sldId id="355" r:id="rId12"/>
    <p:sldId id="358" r:id="rId13"/>
    <p:sldId id="356" r:id="rId14"/>
    <p:sldId id="357" r:id="rId15"/>
    <p:sldId id="359" r:id="rId16"/>
    <p:sldId id="360" r:id="rId17"/>
    <p:sldId id="362" r:id="rId18"/>
    <p:sldId id="363" r:id="rId19"/>
    <p:sldId id="364" r:id="rId20"/>
    <p:sldId id="365" r:id="rId21"/>
    <p:sldId id="366" r:id="rId22"/>
    <p:sldId id="321" r:id="rId2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AAC4E9"/>
    <a:srgbClr val="FDFBF6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5388" autoAdjust="0"/>
  </p:normalViewPr>
  <p:slideViewPr>
    <p:cSldViewPr snapToGrid="0" snapToObjects="1">
      <p:cViewPr varScale="1">
        <p:scale>
          <a:sx n="59" d="100"/>
          <a:sy n="59" d="100"/>
        </p:scale>
        <p:origin x="848" y="5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22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813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CE6735-6A0C-AFB6-328B-00D6D84A4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56" y="1992783"/>
            <a:ext cx="2867634" cy="9152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7B9FF-DFBC-C15D-BBBD-A2274BC9E4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46" y="4098621"/>
            <a:ext cx="5830114" cy="1848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79E0AF-D101-3DAB-6229-EFB35F2174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957" y="2965297"/>
            <a:ext cx="3676106" cy="36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D951E-90F5-DF1B-6D05-241179F0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2" y="691454"/>
            <a:ext cx="11211955" cy="55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05816-5DFF-5986-274D-EDDDF684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04" y="166900"/>
            <a:ext cx="8969981" cy="718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88D59-8430-7DAB-4A11-B266E3F0F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30" y="798896"/>
            <a:ext cx="5889745" cy="58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3BF3D-B915-AF9D-400C-144CF570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75" y="140489"/>
            <a:ext cx="7649223" cy="599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B9206-8F50-A88C-AAF7-B5B10E889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74" y="1044210"/>
            <a:ext cx="7549300" cy="2866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6951D-2441-2FC7-2D11-DE86745BE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680" y="4104932"/>
            <a:ext cx="8871972" cy="24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6A69E-7F73-624D-42B0-6FD8B479C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980" y="270825"/>
            <a:ext cx="6640249" cy="440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6C9BA-EC23-B2F3-6794-9A69B4FD6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8" y="879548"/>
            <a:ext cx="5641867" cy="3899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AECB2-FA51-A90C-A8E2-A9FCA46FE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65" y="2856287"/>
            <a:ext cx="6160346" cy="39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8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23078-8D3E-D6AC-9FCF-5B8F3B8EA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02" y="1715712"/>
            <a:ext cx="10337642" cy="34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6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24409-8014-1CFF-267C-2C81A60C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2" y="1645640"/>
            <a:ext cx="9283854" cy="38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96C857-D715-8944-4A52-0DE593FC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74" y="290516"/>
            <a:ext cx="9599806" cy="785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6E6C3-004B-6AC4-0392-141BF8E4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62" y="1347308"/>
            <a:ext cx="8639949" cy="52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A09E8-BFFA-47F6-AD5C-8F875763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9" y="277591"/>
            <a:ext cx="10694589" cy="853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A621F-6132-83E6-7E88-77C67D3B2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7" y="1549454"/>
            <a:ext cx="10347905" cy="46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926EA-7B35-9C08-73D3-AD2E4DAC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297" y="215729"/>
            <a:ext cx="8407978" cy="50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069B1-AD36-1361-B6F9-B7A5BBEBB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72" y="1042939"/>
            <a:ext cx="7750855" cy="55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4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s-ES" noProof="0" dirty="0"/>
              <a:t>Reflexiones finales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93323-9A54-6F34-D00F-1D488B93E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489" y="2067654"/>
            <a:ext cx="4801270" cy="390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7D4C69-6DA1-EE3B-A59C-0B155C9FC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463" y="2557800"/>
            <a:ext cx="3553321" cy="514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D3C54D-AF60-F898-AE3C-896CBB275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4802" y="3213096"/>
            <a:ext cx="4753638" cy="6192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9D52D7-C160-77BB-3576-92F33C2492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863" y="3844222"/>
            <a:ext cx="5001323" cy="714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0D305-B827-018F-6608-0971EFB32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5133" y="4736808"/>
            <a:ext cx="5572903" cy="647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5E241B-C794-EFEF-C607-8DEFE887FD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1189" y="5548407"/>
            <a:ext cx="5115639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B75D5-7C99-7CEC-2135-56846F84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9" y="450744"/>
            <a:ext cx="7367465" cy="421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5BB5C-575A-0911-557D-97C24CCE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85" y="3496045"/>
            <a:ext cx="4292275" cy="29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917F-1F50-87D5-07B2-15A2CFCD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Capitulos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1BED2-E4A4-8B5F-BA3E-092A09764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74" y="1979347"/>
            <a:ext cx="5068007" cy="49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C4B03-C07C-17E2-8BFD-51F9893F6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29" y="2657544"/>
            <a:ext cx="5315692" cy="457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55F90C-F3E9-8170-B463-E08419C41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29" y="3252203"/>
            <a:ext cx="5201376" cy="657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8F0C72-EB7E-2B5B-03E8-EBD3E8729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29" y="4046915"/>
            <a:ext cx="5534797" cy="657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B7E8D5-7E3D-4201-D60F-CB96D5A34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460" y="4764424"/>
            <a:ext cx="5287113" cy="714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469CA5-ACB6-5CE6-B603-46A323AB8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60" y="5559136"/>
            <a:ext cx="5696745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0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EBD765-FEB5-033C-5193-D1995C510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470" y="1851417"/>
            <a:ext cx="9255900" cy="29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117825-BFF9-4E7C-B05B-8CF56AE5B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68" y="1192274"/>
            <a:ext cx="10210786" cy="527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5AF3FC-BE4D-8021-0C5C-1EDEFFC5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4" y="242550"/>
            <a:ext cx="5810508" cy="862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13281-3091-E6EC-4C9F-6CBC59685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004" y="45235"/>
            <a:ext cx="5534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46286-3987-3228-975D-222024761011}"/>
              </a:ext>
            </a:extLst>
          </p:cNvPr>
          <p:cNvSpPr txBox="1"/>
          <p:nvPr/>
        </p:nvSpPr>
        <p:spPr>
          <a:xfrm>
            <a:off x="7140721" y="2545308"/>
            <a:ext cx="4277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02C8F"/>
                </a:solidFill>
              </a:rPr>
              <a:t>Tabla 10.2. </a:t>
            </a:r>
            <a:r>
              <a:rPr lang="es-ES" sz="2400" dirty="0"/>
              <a:t>Autores clave sobre propósito y diseño de futuros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6F66F-CF25-EB0E-C5EE-5B9AE1CC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8204" cy="68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5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239EFE-1D03-4EEE-BE74-053C4638DB6D}"/>
              </a:ext>
            </a:extLst>
          </p:cNvPr>
          <p:cNvSpPr txBox="1"/>
          <p:nvPr/>
        </p:nvSpPr>
        <p:spPr>
          <a:xfrm>
            <a:off x="9244972" y="3203575"/>
            <a:ext cx="27165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10.3. a</a:t>
            </a:r>
          </a:p>
          <a:p>
            <a:endParaRPr lang="es-ES" dirty="0"/>
          </a:p>
          <a:p>
            <a:r>
              <a:rPr lang="es-ES" dirty="0"/>
              <a:t>Herramientas de </a:t>
            </a:r>
            <a:r>
              <a:rPr lang="es-ES" i="1" dirty="0"/>
              <a:t>future </a:t>
            </a:r>
            <a:r>
              <a:rPr lang="es-ES" i="1" dirty="0" err="1"/>
              <a:t>foresight</a:t>
            </a:r>
            <a:r>
              <a:rPr lang="es-ES" i="1" dirty="0"/>
              <a:t> </a:t>
            </a:r>
            <a:r>
              <a:rPr lang="es-ES" dirty="0"/>
              <a:t>para diseñar el futuro con propósito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B514E6-1787-7DE2-BD11-32598861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2" y="1609761"/>
            <a:ext cx="7502410" cy="35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1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94BBC-F93E-6AFA-5DA9-628106DA9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258A24-E1AA-A4DC-3CAB-6198FB74B0D9}"/>
              </a:ext>
            </a:extLst>
          </p:cNvPr>
          <p:cNvSpPr txBox="1"/>
          <p:nvPr/>
        </p:nvSpPr>
        <p:spPr>
          <a:xfrm>
            <a:off x="9244972" y="3203575"/>
            <a:ext cx="27165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Tabla 10.3.b</a:t>
            </a:r>
          </a:p>
          <a:p>
            <a:endParaRPr lang="es-ES" dirty="0"/>
          </a:p>
          <a:p>
            <a:r>
              <a:rPr lang="es-ES" dirty="0"/>
              <a:t>Herramientas de </a:t>
            </a:r>
            <a:r>
              <a:rPr lang="es-ES" i="1" dirty="0"/>
              <a:t>future </a:t>
            </a:r>
            <a:r>
              <a:rPr lang="es-ES" i="1" dirty="0" err="1"/>
              <a:t>foresight</a:t>
            </a:r>
            <a:r>
              <a:rPr lang="es-ES" i="1" dirty="0"/>
              <a:t> </a:t>
            </a:r>
            <a:r>
              <a:rPr lang="es-ES" dirty="0"/>
              <a:t>para diseñar el futuro con propósito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02E347-B4A1-0AF3-45E3-2B45A95B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59" y="0"/>
            <a:ext cx="4925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14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3472</TotalTime>
  <Words>51</Words>
  <Application>Microsoft Office PowerPoint</Application>
  <PresentationFormat>Panorámica</PresentationFormat>
  <Paragraphs>10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Sub Capitulos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Reflexiones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23</cp:revision>
  <dcterms:created xsi:type="dcterms:W3CDTF">2025-09-23T07:11:49Z</dcterms:created>
  <dcterms:modified xsi:type="dcterms:W3CDTF">2025-10-13T10:27:55Z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