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22"/>
  </p:notesMasterIdLst>
  <p:handoutMasterIdLst>
    <p:handoutMasterId r:id="rId23"/>
  </p:handoutMasterIdLst>
  <p:sldIdLst>
    <p:sldId id="312" r:id="rId5"/>
    <p:sldId id="323" r:id="rId6"/>
    <p:sldId id="304" r:id="rId7"/>
    <p:sldId id="324" r:id="rId8"/>
    <p:sldId id="281" r:id="rId9"/>
    <p:sldId id="282" r:id="rId10"/>
    <p:sldId id="327" r:id="rId11"/>
    <p:sldId id="315" r:id="rId12"/>
    <p:sldId id="318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21" r:id="rId21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4" autoAdjust="0"/>
    <p:restoredTop sz="95388" autoAdjust="0"/>
  </p:normalViewPr>
  <p:slideViewPr>
    <p:cSldViewPr snapToGrid="0" snapToObjects="1">
      <p:cViewPr varScale="1">
        <p:scale>
          <a:sx n="119" d="100"/>
          <a:sy n="119" d="100"/>
        </p:scale>
        <p:origin x="96" y="144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9A2A3-011D-D4B2-B72B-827B21254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293838-872A-2993-CF1A-A932299B52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AED436-5B97-850D-4B0C-37DA6B254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001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910D9-F3F2-E1E1-7118-37D62484D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E8A071-C41E-FBC7-9653-145C2B7E90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EE98CB-1940-71E0-8F1C-ECEAEE01A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85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6F590-464E-5449-437B-B10F79DAF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BF4D0E-AC10-4211-2D9C-C3F964B583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6DEFEE-12FC-C804-BBE1-FAFFB1DCD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515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6230E-8D2F-BD7C-AA72-81090F19E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283DE5-7897-1B4D-11A7-2D08A58647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6898CC-8BFA-9F1D-19D6-0FD5E48B9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91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48B71-C1F0-C741-22D6-6F6C9A58D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497148-EB99-2BF0-698A-135A2D89E3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51C3E2-817E-1C01-E973-CB8ECF9F6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80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D0D08-5FE9-C8F3-287A-AF4C6AABD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B26620-B4AB-43E4-6E2E-966E801A8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B84EA4-CB86-3E62-CEB4-B60E10613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23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D1EA1-9BBA-F6AE-EDA5-78706E68C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B10905-ED1E-5254-220C-F3D9D3FAF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74E32A-C08E-AB07-DBF6-E312A45C6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40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7679C-ABFB-2817-A2FF-A1ABD5862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BD1A08-E65C-D448-5174-443261840C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FD66A0-9D66-9020-D904-98C53818B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08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sldNum="0"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en-CA" dirty="0"/>
              <a:t>ROMPIENDO EL JUEGO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17046F-3074-CD67-3D1B-B98000791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819" y="3114680"/>
            <a:ext cx="3769572" cy="3239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0588D9-79B7-BF50-D999-D4FCCADD0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482" y="1705718"/>
            <a:ext cx="3324689" cy="1257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EF4921-A44A-4F05-1B3B-71DAABD60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19" y="3858684"/>
            <a:ext cx="7468642" cy="27340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E1A555-4050-58B4-BCE8-63FDD57BA9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65" y="157728"/>
            <a:ext cx="2346855" cy="33328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5AD2B7-5EFD-ED6A-D787-83B68F7C26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A1283-0A8A-A61E-00D3-EE9485C32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5C1B4B-7386-DEB8-CD73-F88F305D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0293" y="2395755"/>
            <a:ext cx="4721707" cy="1012782"/>
          </a:xfrm>
        </p:spPr>
        <p:txBody>
          <a:bodyPr/>
          <a:lstStyle/>
          <a:p>
            <a:r>
              <a:rPr lang="es-ES" dirty="0"/>
              <a:t>Tabla 2.4. </a:t>
            </a:r>
            <a:r>
              <a:rPr lang="en-CA" b="0" dirty="0" err="1"/>
              <a:t>Nuevos</a:t>
            </a:r>
            <a:r>
              <a:rPr lang="en-CA" b="0" dirty="0"/>
              <a:t> </a:t>
            </a:r>
            <a:r>
              <a:rPr lang="en-CA" b="0" dirty="0" err="1"/>
              <a:t>imperios</a:t>
            </a:r>
            <a:r>
              <a:rPr lang="en-CA" b="0" dirty="0"/>
              <a:t> </a:t>
            </a:r>
            <a:r>
              <a:rPr lang="en-CA" b="0" dirty="0" err="1"/>
              <a:t>digitales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4517970-3466-AE56-976A-6153206748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AA358-BC6E-8791-4E08-E1EB453D0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12" y="641860"/>
            <a:ext cx="7350165" cy="4859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32F4B1-38F4-79DC-E204-89B282597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87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24C67-770F-6FC9-46CF-EFBD23A64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472532-A330-1F9C-62FD-C365CE17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0293" y="2395755"/>
            <a:ext cx="4721707" cy="1012782"/>
          </a:xfrm>
        </p:spPr>
        <p:txBody>
          <a:bodyPr/>
          <a:lstStyle/>
          <a:p>
            <a:r>
              <a:rPr lang="es-ES" dirty="0"/>
              <a:t>Tabla 2.5. </a:t>
            </a:r>
            <a:br>
              <a:rPr lang="es-ES" dirty="0"/>
            </a:br>
            <a:r>
              <a:rPr lang="en-CA" sz="2400" b="0" dirty="0" err="1"/>
              <a:t>Resumen</a:t>
            </a:r>
            <a:r>
              <a:rPr lang="en-CA" sz="2400" b="0" dirty="0"/>
              <a:t> de </a:t>
            </a:r>
            <a:r>
              <a:rPr lang="en-CA" sz="2400" b="0" dirty="0" err="1"/>
              <a:t>impactos</a:t>
            </a:r>
            <a:r>
              <a:rPr lang="en-CA" sz="2400" b="0" dirty="0"/>
              <a:t> </a:t>
            </a:r>
            <a:r>
              <a:rPr lang="en-CA" sz="2400" b="0" dirty="0" err="1"/>
              <a:t>principales</a:t>
            </a:r>
            <a:r>
              <a:rPr lang="en-CA" sz="2400" b="0" dirty="0"/>
              <a:t> </a:t>
            </a:r>
            <a:r>
              <a:rPr lang="en-CA" sz="2400" b="0" dirty="0" err="1"/>
              <a:t>por</a:t>
            </a:r>
            <a:r>
              <a:rPr lang="en-CA" sz="2400" b="0" dirty="0"/>
              <a:t> </a:t>
            </a:r>
            <a:r>
              <a:rPr lang="en-CA" sz="2400" b="0" dirty="0" err="1"/>
              <a:t>áreas</a:t>
            </a:r>
            <a:r>
              <a:rPr lang="en-CA" sz="2400" b="0" dirty="0"/>
              <a:t> </a:t>
            </a:r>
            <a:r>
              <a:rPr lang="en-CA" sz="2400" b="0" dirty="0" err="1"/>
              <a:t>protagonistas</a:t>
            </a:r>
            <a:r>
              <a:rPr lang="en-CA" sz="2400" b="0" dirty="0"/>
              <a:t> de la era </a:t>
            </a:r>
            <a:r>
              <a:rPr lang="en-CA" sz="2400" b="0" dirty="0" err="1"/>
              <a:t>cibernética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1564102-E1F1-F1F2-88D3-94D6BEDDD1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64D4E1-2982-304F-AF75-90870D0D1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2" y="311900"/>
            <a:ext cx="7500718" cy="61865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535CF2-0685-E119-2194-B99070083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2518" y="6283673"/>
            <a:ext cx="46679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74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45366-6D37-6A82-0513-CCF01A962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Imagen 2.2. </a:t>
            </a:r>
            <a:br>
              <a:rPr lang="es-ES" dirty="0"/>
            </a:br>
            <a:r>
              <a:rPr lang="es-ES" sz="1600" b="0" dirty="0"/>
              <a:t>Entornos de integración exponencial a través de la integración de</a:t>
            </a:r>
            <a:br>
              <a:rPr lang="es-ES" sz="1600" b="0" dirty="0"/>
            </a:br>
            <a:r>
              <a:rPr lang="en-CA" sz="1600" b="0" dirty="0" err="1"/>
              <a:t>habilidades</a:t>
            </a:r>
            <a:r>
              <a:rPr lang="en-CA" sz="1600" b="0" dirty="0"/>
              <a:t> </a:t>
            </a:r>
            <a:r>
              <a:rPr lang="en-CA" sz="1600" b="0" dirty="0" err="1"/>
              <a:t>tecnológicas</a:t>
            </a:r>
            <a:r>
              <a:rPr lang="en-CA" sz="1600" b="0" dirty="0"/>
              <a:t> y </a:t>
            </a:r>
            <a:r>
              <a:rPr lang="en-CA" sz="1600" b="0" dirty="0" err="1"/>
              <a:t>humanas</a:t>
            </a:r>
            <a:r>
              <a:rPr lang="en-CA" sz="1600" b="0" dirty="0"/>
              <a:t>.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889C0-6940-F4C8-A3B6-399354D1A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011" y="2579740"/>
            <a:ext cx="5744377" cy="3791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B468B1-C66A-3DDA-12DF-79A1EB64E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63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6F0EA-CA60-D98E-8CDF-3C5347B58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367821-B9FE-D85B-F21F-16CCAD09B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555" y="431606"/>
            <a:ext cx="7965461" cy="994164"/>
          </a:xfrm>
        </p:spPr>
        <p:txBody>
          <a:bodyPr/>
          <a:lstStyle/>
          <a:p>
            <a:r>
              <a:rPr lang="es-ES" dirty="0"/>
              <a:t>Tabla 2.6 A </a:t>
            </a:r>
            <a:br>
              <a:rPr lang="es-ES" dirty="0"/>
            </a:br>
            <a:r>
              <a:rPr lang="es-ES" sz="2400" b="0" dirty="0"/>
              <a:t>Desafíos laborales y tecnológicos en la era cibernética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44562-66DA-C76B-D00F-DF06976BD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360" y="1527123"/>
            <a:ext cx="8712200" cy="5287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692833-27CB-F93D-9F75-486CB98CC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89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8E1FD-0A65-B699-1F1C-7B9B323F9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0860F7-097F-1688-CF0F-E6432E79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555" y="431606"/>
            <a:ext cx="7965461" cy="994164"/>
          </a:xfrm>
        </p:spPr>
        <p:txBody>
          <a:bodyPr/>
          <a:lstStyle/>
          <a:p>
            <a:r>
              <a:rPr lang="es-ES" dirty="0"/>
              <a:t>Tabla 2.6 b </a:t>
            </a:r>
            <a:br>
              <a:rPr lang="es-ES" dirty="0"/>
            </a:br>
            <a:r>
              <a:rPr lang="es-ES" sz="2400" b="0" dirty="0"/>
              <a:t>Desafíos laborales y tecnológicos en la era cibernética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30E1A4-B340-C6FE-52B8-005D9825D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151" y="1500795"/>
            <a:ext cx="7965460" cy="535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51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03256-6856-4C49-C0AF-8969204C0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FAC18B-B310-285E-2A1F-D68F3FC02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120" y="76006"/>
            <a:ext cx="8493759" cy="994164"/>
          </a:xfrm>
        </p:spPr>
        <p:txBody>
          <a:bodyPr/>
          <a:lstStyle/>
          <a:p>
            <a:r>
              <a:rPr lang="es-ES" dirty="0"/>
              <a:t>Tabla 2.7 </a:t>
            </a:r>
            <a:br>
              <a:rPr lang="es-ES" dirty="0"/>
            </a:br>
            <a:r>
              <a:rPr lang="es-ES" sz="2000" b="0" dirty="0"/>
              <a:t>Características del entorno </a:t>
            </a:r>
            <a:r>
              <a:rPr lang="es-ES" sz="2000" b="0" dirty="0" err="1"/>
              <a:t>metaversoernética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E6F58-BE83-4D27-3DCE-065A1445C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920" y="1169754"/>
            <a:ext cx="5320706" cy="54799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76930F-E6B0-C622-74DB-8B89FB097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95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2665A-89B4-6FEA-026D-85DD8A3A2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1BF773-DCA5-45D1-3858-3C8BFC78B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00" y="573088"/>
            <a:ext cx="8493759" cy="994164"/>
          </a:xfrm>
        </p:spPr>
        <p:txBody>
          <a:bodyPr/>
          <a:lstStyle/>
          <a:p>
            <a:r>
              <a:rPr lang="es-ES" dirty="0"/>
              <a:t>Tabla 2.8 </a:t>
            </a:r>
            <a:br>
              <a:rPr lang="es-ES" dirty="0"/>
            </a:br>
            <a:r>
              <a:rPr lang="es-ES" sz="2000" b="0" dirty="0"/>
              <a:t>Comparativa entre el trabajo tradicional, el teletrabajo actual y el trabajo</a:t>
            </a:r>
            <a:br>
              <a:rPr lang="es-ES" sz="2000" b="0" dirty="0"/>
            </a:br>
            <a:r>
              <a:rPr lang="es-ES" sz="2000" b="0" dirty="0"/>
              <a:t>en el metaverso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58AE2E-C77F-7556-531E-194468536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6" y="2087880"/>
            <a:ext cx="8881904" cy="4628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3B128A-D717-3803-48CF-AE42309F0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27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84" y="497250"/>
            <a:ext cx="9875463" cy="999746"/>
          </a:xfrm>
        </p:spPr>
        <p:txBody>
          <a:bodyPr/>
          <a:lstStyle/>
          <a:p>
            <a:r>
              <a:rPr lang="en-US" dirty="0" err="1"/>
              <a:t>ReFlexiones</a:t>
            </a:r>
            <a:r>
              <a:rPr lang="en-US" dirty="0"/>
              <a:t> finales </a:t>
            </a:r>
            <a:r>
              <a:rPr lang="en-US" dirty="0" err="1"/>
              <a:t>sobre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B280CC-5941-2CD9-DF0A-C0C2CCDEE6E5}"/>
              </a:ext>
            </a:extLst>
          </p:cNvPr>
          <p:cNvSpPr txBox="1"/>
          <p:nvPr/>
        </p:nvSpPr>
        <p:spPr>
          <a:xfrm>
            <a:off x="1010920" y="174384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202C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 LA ERA CIBERNÉTICA?</a:t>
            </a:r>
            <a:endParaRPr lang="en-CA" sz="2800" b="1" dirty="0">
              <a:solidFill>
                <a:srgbClr val="202C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1D6F26-B620-1CA6-15B1-983065966AE5}"/>
              </a:ext>
            </a:extLst>
          </p:cNvPr>
          <p:cNvSpPr txBox="1"/>
          <p:nvPr/>
        </p:nvSpPr>
        <p:spPr>
          <a:xfrm>
            <a:off x="1061719" y="2708317"/>
            <a:ext cx="87265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202C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ERA INDUSTRIAL A LA ERA CIBERNÉTICA</a:t>
            </a:r>
            <a:endParaRPr lang="en-CA" sz="2800" b="1" dirty="0">
              <a:solidFill>
                <a:srgbClr val="202C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96E463-171D-7ECE-7004-94D0DDCC8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6168" y="1496996"/>
            <a:ext cx="1667033" cy="4241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B18821B-C2F6-43C3-D40E-6519DE005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134" y="3721423"/>
            <a:ext cx="4772691" cy="10669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983D37D-D466-63AA-CE24-3CA641AC5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237" y="3419473"/>
            <a:ext cx="9526" cy="190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55036E0-AF4D-DC6F-8A88-530B8569A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237" y="3419473"/>
            <a:ext cx="9526" cy="1905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EBAD5D4-2251-1203-4C25-26D01209B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2030" y="5186269"/>
            <a:ext cx="5687219" cy="110505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590E020-8444-5059-0627-2886C89743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D0B53F0-4CA0-2899-2E2D-6557D8E08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799" y="437117"/>
            <a:ext cx="4374803" cy="29677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0E2D78-5A45-E5C3-87D4-A606C1FF7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96" y="3637807"/>
            <a:ext cx="9924044" cy="25902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2F7358-1746-3DCA-2AC4-D6B5CB309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2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419" y="1751254"/>
            <a:ext cx="8278067" cy="4600915"/>
          </a:xfrm>
        </p:spPr>
        <p:txBody>
          <a:bodyPr>
            <a:normAutofit/>
          </a:bodyPr>
          <a:lstStyle/>
          <a:p>
            <a:r>
              <a:rPr lang="es-ES" b="1" dirty="0"/>
              <a:t>2.1 DEL TRABAJO INDUSTRIAL AL TRABAJO</a:t>
            </a:r>
          </a:p>
          <a:p>
            <a:r>
              <a:rPr lang="en-CA" b="1" dirty="0"/>
              <a:t>CIBERNÉTICO: UN NUEVO PARADIGMA</a:t>
            </a:r>
          </a:p>
          <a:p>
            <a:r>
              <a:rPr lang="es-ES" b="1" dirty="0"/>
              <a:t>2.2. DEFINIENDO EL CONCEPTO DE EDAD</a:t>
            </a:r>
          </a:p>
          <a:p>
            <a:r>
              <a:rPr lang="en-CA" b="1" dirty="0"/>
              <a:t>CIBERNÉTICA (</a:t>
            </a:r>
            <a:r>
              <a:rPr lang="en-CA" b="1" i="1" dirty="0"/>
              <a:t>CYBER-AGE</a:t>
            </a:r>
            <a:r>
              <a:rPr lang="en-CA" b="1" dirty="0"/>
              <a:t>)</a:t>
            </a:r>
          </a:p>
          <a:p>
            <a:r>
              <a:rPr lang="es-ES" b="1" dirty="0"/>
              <a:t>2.3. PRINCIPALES DESAFÍOS EN LA ERA</a:t>
            </a:r>
          </a:p>
          <a:p>
            <a:r>
              <a:rPr lang="en-CA" b="1" dirty="0"/>
              <a:t>CIBERNÉTICA</a:t>
            </a:r>
          </a:p>
          <a:p>
            <a:r>
              <a:rPr lang="es-ES" b="1" dirty="0"/>
              <a:t>2.4. EL METAVERSO Y SU IMPACTO EN EL</a:t>
            </a:r>
          </a:p>
          <a:p>
            <a:r>
              <a:rPr lang="en-CA" b="1" dirty="0"/>
              <a:t>TRABAJO DEL FUTURO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16F801-BFA9-783E-7720-AC43C0729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31F4F-B691-DC25-A720-68B55A173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8750C2-F42E-CE28-1762-30A2BC2924EA}"/>
              </a:ext>
            </a:extLst>
          </p:cNvPr>
          <p:cNvSpPr txBox="1"/>
          <p:nvPr/>
        </p:nvSpPr>
        <p:spPr>
          <a:xfrm>
            <a:off x="1214120" y="205155"/>
            <a:ext cx="74460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i="0" u="none" strike="noStrike" baseline="0" dirty="0">
                <a:solidFill>
                  <a:srgbClr val="0D5AE6"/>
                </a:solidFill>
                <a:latin typeface="SRASans1.0-Bold"/>
              </a:rPr>
              <a:t>Tabla 2.1. </a:t>
            </a:r>
            <a:r>
              <a:rPr lang="es-ES" sz="2000" i="0" u="none" strike="noStrike" baseline="0" dirty="0">
                <a:solidFill>
                  <a:srgbClr val="000000"/>
                </a:solidFill>
                <a:latin typeface="SRASans1.0-Book"/>
              </a:rPr>
              <a:t>Diferencias clave entre la era industrial y la era cibernética.</a:t>
            </a:r>
            <a:endParaRPr lang="en-CA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7B320C-E9CD-0818-673F-D7F4078BB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" y="1586289"/>
            <a:ext cx="9638306" cy="44575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FA5278-9C23-3FE2-215A-DEC322B9A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2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D424773-21A4-AC25-4597-791A91D391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1E52C2D-3A4C-21D7-B86E-422DCAD81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57" y="410780"/>
            <a:ext cx="6268325" cy="6287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E5D9F7-D36D-B253-0ADC-58D5D1127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567" y="1261732"/>
            <a:ext cx="9811325" cy="51289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F3A352-F3A0-BEFD-E48D-F44F9CFC9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305C1D-9BF8-FA9F-630E-B04DEE56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Tabla 2.2 A </a:t>
            </a:r>
            <a:r>
              <a:rPr lang="es-ES" sz="2000" b="0" dirty="0" err="1"/>
              <a:t>Megatendencias</a:t>
            </a:r>
            <a:r>
              <a:rPr lang="es-ES" sz="2000" b="0" dirty="0"/>
              <a:t> que determinan la transición hacia la era cibernética</a:t>
            </a:r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9DED25-3FC9-D2CC-1ACD-B996247CA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565" y="2051438"/>
            <a:ext cx="6982799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63FF3-BACC-230F-987B-8B367DB14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78467B-AB21-4697-E871-DDFF458A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Tabla 2.2 B </a:t>
            </a:r>
            <a:r>
              <a:rPr lang="es-ES" sz="2000" b="0" dirty="0" err="1"/>
              <a:t>Megatendencias</a:t>
            </a:r>
            <a:r>
              <a:rPr lang="es-ES" sz="2000" b="0" dirty="0"/>
              <a:t> que determinan la transición hacia la era cibernética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BEC009-C0D3-F2AE-6BB9-B62B474B9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710" y="2180024"/>
            <a:ext cx="7313306" cy="4439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CE5DA-A5C5-3DD7-285D-2EE80F3A2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4" y="6332139"/>
            <a:ext cx="46679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04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34635"/>
            <a:ext cx="7796464" cy="1222385"/>
          </a:xfrm>
        </p:spPr>
        <p:txBody>
          <a:bodyPr/>
          <a:lstStyle/>
          <a:p>
            <a:r>
              <a:rPr lang="es-ES" b="0" dirty="0"/>
              <a:t>Exhibición 1: expectativa pasiva vs. construcción activa del futuro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EADFB4-3B47-F945-D1A4-24C261669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00" y="2415649"/>
            <a:ext cx="8426742" cy="369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0293" y="2395755"/>
            <a:ext cx="4721707" cy="1012782"/>
          </a:xfrm>
        </p:spPr>
        <p:txBody>
          <a:bodyPr/>
          <a:lstStyle/>
          <a:p>
            <a:r>
              <a:rPr lang="es-ES" dirty="0"/>
              <a:t>Tabla 2.3. </a:t>
            </a:r>
            <a:r>
              <a:rPr lang="es-ES" sz="3200" b="0" dirty="0"/>
              <a:t>Características de la edad cibernética.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EC1A787-A5EA-8EEE-D9A5-813596E513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EF8B21-1B78-F55A-3CFA-A25BC55F0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31" y="113842"/>
            <a:ext cx="7011378" cy="65826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50D4B7-266A-3FB6-BD77-039CF0659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1847" y="6332139"/>
            <a:ext cx="46679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{702ED4E9-645D-412F-8F14-85EFF0BF2D7C}TF8a9b5915-b8c7-461e-8cdd-693d48b5e32371f7b7e2_win32-4bf0b9a2ea37</Template>
  <TotalTime>498</TotalTime>
  <Words>217</Words>
  <Application>Microsoft Office PowerPoint</Application>
  <PresentationFormat>Panorámica</PresentationFormat>
  <Paragraphs>24</Paragraphs>
  <Slides>17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SRASans1.0-Bold</vt:lpstr>
      <vt:lpstr>SRASans1.0-Book</vt:lpstr>
      <vt:lpstr>Arial</vt:lpstr>
      <vt:lpstr>Arial Black</vt:lpstr>
      <vt:lpstr>Calibri</vt:lpstr>
      <vt:lpstr>Sabon Next LT</vt:lpstr>
      <vt:lpstr>Custom</vt:lpstr>
      <vt:lpstr>ROMPIENDO EL JUEGO     </vt:lpstr>
      <vt:lpstr>Presentación de PowerPoint</vt:lpstr>
      <vt:lpstr>Presentación de PowerPoint</vt:lpstr>
      <vt:lpstr>Presentación de PowerPoint</vt:lpstr>
      <vt:lpstr>Presentación de PowerPoint</vt:lpstr>
      <vt:lpstr>Tabla 2.2 A Megatendencias que determinan la transición hacia la era cibernética</vt:lpstr>
      <vt:lpstr>Tabla 2.2 B Megatendencias que determinan la transición hacia la era cibernética</vt:lpstr>
      <vt:lpstr>Exhibición 1: expectativa pasiva vs. construcción activa del futuro</vt:lpstr>
      <vt:lpstr>Tabla 2.3. Características de la edad cibernética.</vt:lpstr>
      <vt:lpstr>Tabla 2.4. Nuevos imperios digitales</vt:lpstr>
      <vt:lpstr>Tabla 2.5.  Resumen de impactos principales por áreas protagonistas de la era cibernética</vt:lpstr>
      <vt:lpstr>Imagen 2.2.  Entornos de integración exponencial a través de la integración de habilidades tecnológicas y humanas.</vt:lpstr>
      <vt:lpstr>Tabla 2.6 A  Desafíos laborales y tecnológicos en la era cibernética</vt:lpstr>
      <vt:lpstr>Tabla 2.6 b  Desafíos laborales y tecnológicos en la era cibernética</vt:lpstr>
      <vt:lpstr>Tabla 2.7  Características del entorno metaversoernética</vt:lpstr>
      <vt:lpstr>Tabla 2.8  Comparativa entre el trabajo tradicional, el teletrabajo actual y el trabajo en el metaverso</vt:lpstr>
      <vt:lpstr>ReFlexiones finales sobre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Simon Dolan Landau</dc:creator>
  <cp:lastModifiedBy>Sanchez, Cristina</cp:lastModifiedBy>
  <cp:revision>5</cp:revision>
  <dcterms:created xsi:type="dcterms:W3CDTF">2025-09-23T07:11:49Z</dcterms:created>
  <dcterms:modified xsi:type="dcterms:W3CDTF">2025-09-24T09:01:02Z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2025-09-23T07:57:36Z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ebc4f4fe-da8b-41d8-bfc1-2b88f71fcec6</vt:lpwstr>
  </property>
  <property fmtid="{D5CDD505-2E9C-101B-9397-08002B2CF9AE}" pid="8" name="MSIP_Label_defa4170-0d19-0005-0004-bc88714345d2_ActionId">
    <vt:lpwstr>d9c85001-cb4c-4533-a12b-65e13cdd3830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SIP_Label_defa4170-0d19-0005-0004-bc88714345d2_Tag">
    <vt:lpwstr>10, 3, 0, 1</vt:lpwstr>
  </property>
</Properties>
</file>