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4"/>
  </p:notesMasterIdLst>
  <p:handoutMasterIdLst>
    <p:handoutMasterId r:id="rId15"/>
  </p:handoutMasterIdLst>
  <p:sldIdLst>
    <p:sldId id="312" r:id="rId5"/>
    <p:sldId id="323" r:id="rId6"/>
    <p:sldId id="304" r:id="rId7"/>
    <p:sldId id="324" r:id="rId8"/>
    <p:sldId id="281" r:id="rId9"/>
    <p:sldId id="282" r:id="rId10"/>
    <p:sldId id="327" r:id="rId11"/>
    <p:sldId id="315" r:id="rId12"/>
    <p:sldId id="321" r:id="rId13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4" autoAdjust="0"/>
    <p:restoredTop sz="95388" autoAdjust="0"/>
  </p:normalViewPr>
  <p:slideViewPr>
    <p:cSldViewPr snapToGrid="0" snapToObjects="1">
      <p:cViewPr varScale="1">
        <p:scale>
          <a:sx n="119" d="100"/>
          <a:sy n="119" d="100"/>
        </p:scale>
        <p:origin x="96" y="144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D0D08-5FE9-C8F3-287A-AF4C6AABD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B26620-B4AB-43E4-6E2E-966E801A8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B84EA4-CB86-3E62-CEB4-B60E10613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23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D1EA1-9BBA-F6AE-EDA5-78706E68C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B10905-ED1E-5254-220C-F3D9D3FAF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74E32A-C08E-AB07-DBF6-E312A45C6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4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sldNum="0"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14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en-CA" dirty="0"/>
              <a:t>ROMPIENDO EL JUEGO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E1A555-4050-58B4-BCE8-63FDD57BA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65" y="157728"/>
            <a:ext cx="2346855" cy="33328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5AD2B7-5EFD-ED6A-D787-83B68F7C2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CB184B-1ADD-ABCD-1FD4-2E449A023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864" y="2254737"/>
            <a:ext cx="2819794" cy="11336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F92131-71E1-BF1E-9D19-40C883516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2940" y="2746429"/>
            <a:ext cx="4229516" cy="41358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68A2A3-3ADD-2278-8E0C-533A18A0A4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602" y="3993390"/>
            <a:ext cx="6144482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C2F7358-1746-3DCA-2AC4-D6B5CB309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B4E74F1-F7B0-D220-1CD5-3A57B09BB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06" y="1728636"/>
            <a:ext cx="9288221" cy="420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2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16F801-BFA9-783E-7720-AC43C0729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12A51D7-3879-5B93-8150-D1A8197D0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508" y="850747"/>
            <a:ext cx="10911410" cy="5097699"/>
          </a:xfrm>
        </p:spPr>
        <p:txBody>
          <a:bodyPr>
            <a:normAutofit/>
          </a:bodyPr>
          <a:lstStyle/>
          <a:p>
            <a:r>
              <a:rPr lang="es-ES" b="1" dirty="0"/>
              <a:t>3.1. SIGNIFICADO Y PRINCIPIOS FUNDAMENTALES</a:t>
            </a:r>
            <a:r>
              <a:rPr lang="en-CA" b="1" dirty="0"/>
              <a:t>DEL TALENTO 5.0</a:t>
            </a:r>
          </a:p>
          <a:p>
            <a:r>
              <a:rPr lang="en-CA" b="1" dirty="0"/>
              <a:t>3.2. COMPONENTES FUNDAMENTALES DEL TALENTO 5.0.</a:t>
            </a:r>
          </a:p>
          <a:p>
            <a:r>
              <a:rPr lang="es-ES" b="1" dirty="0"/>
              <a:t>3.3 REDEFINIENDO EL MODELO DE TALENTO EN UN </a:t>
            </a:r>
            <a:r>
              <a:rPr lang="en-CA" b="1" dirty="0"/>
              <a:t>ENTORNO CAMBIANTE: «</a:t>
            </a:r>
            <a:r>
              <a:rPr lang="en-CA" b="1" i="1" dirty="0"/>
              <a:t>TALENTING</a:t>
            </a:r>
            <a:r>
              <a:rPr lang="en-CA" b="1" dirty="0"/>
              <a:t>»</a:t>
            </a:r>
          </a:p>
          <a:p>
            <a:r>
              <a:rPr lang="es-ES" b="1" dirty="0"/>
              <a:t>3.4. ATRAER Y RETENER TALENTO EN UN ENTORNO </a:t>
            </a:r>
            <a:r>
              <a:rPr lang="en-CA" b="1" dirty="0"/>
              <a:t>CAMBIANTE</a:t>
            </a:r>
          </a:p>
          <a:p>
            <a:r>
              <a:rPr lang="en-CA" b="1" dirty="0"/>
              <a:t>3.5. EMERGEN NUEVOS MODELOS </a:t>
            </a:r>
            <a:r>
              <a:rPr lang="es-ES" b="1" dirty="0"/>
              <a:t>ORGANIZACIONALES EN EL FUTURO DEL TRABAJO</a:t>
            </a:r>
            <a:endParaRPr lang="en-CA" b="1" dirty="0"/>
          </a:p>
          <a:p>
            <a:endParaRPr lang="en-CA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31F4F-B691-DC25-A720-68B55A173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8750C2-F42E-CE28-1762-30A2BC2924EA}"/>
              </a:ext>
            </a:extLst>
          </p:cNvPr>
          <p:cNvSpPr txBox="1"/>
          <p:nvPr/>
        </p:nvSpPr>
        <p:spPr>
          <a:xfrm>
            <a:off x="1214120" y="205155"/>
            <a:ext cx="7446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i="0" u="none" strike="noStrike" baseline="0" dirty="0">
                <a:solidFill>
                  <a:srgbClr val="0D5AE6"/>
                </a:solidFill>
                <a:latin typeface="SRASans1.0-Bold"/>
              </a:rPr>
              <a:t>Tabla 2.1. </a:t>
            </a:r>
            <a:r>
              <a:rPr lang="es-ES" sz="2000" i="0" u="none" strike="noStrike" baseline="0" dirty="0">
                <a:solidFill>
                  <a:srgbClr val="000000"/>
                </a:solidFill>
                <a:latin typeface="SRASans1.0-Book"/>
              </a:rPr>
              <a:t>Diferencias clave entre la era industrial y la era cibernética.</a:t>
            </a:r>
            <a:endParaRPr lang="en-CA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7B320C-E9CD-0818-673F-D7F4078BB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" y="1586289"/>
            <a:ext cx="9638306" cy="44575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FA5278-9C23-3FE2-215A-DEC322B9A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2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FF3A352-F3A0-BEFD-E48D-F44F9CFC9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851817C-7980-11E0-F468-157496698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01" y="1253745"/>
            <a:ext cx="10318179" cy="4985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65267D3-ED47-889E-37A0-93FC1FB29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47" y="482991"/>
            <a:ext cx="9546831" cy="44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A0813F9-C787-91DD-E1A2-065522C9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086" y="13631"/>
            <a:ext cx="7965461" cy="994164"/>
          </a:xfrm>
        </p:spPr>
        <p:txBody>
          <a:bodyPr/>
          <a:lstStyle/>
          <a:p>
            <a:r>
              <a:rPr lang="en-CA" b="0" dirty="0"/>
              <a:t>Kanji</a:t>
            </a:r>
            <a:endParaRPr lang="en-CA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8217BF-8CFB-59BD-83FB-AFFF94BB6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674" y="210371"/>
            <a:ext cx="5833240" cy="27005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565D263-773F-9C54-D8F7-CB685615DEF3}"/>
              </a:ext>
            </a:extLst>
          </p:cNvPr>
          <p:cNvSpPr txBox="1"/>
          <p:nvPr/>
        </p:nvSpPr>
        <p:spPr>
          <a:xfrm>
            <a:off x="281912" y="717769"/>
            <a:ext cx="183445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En el idioma japonés, la palabra talento tiene significados adicionales representados</a:t>
            </a:r>
          </a:p>
          <a:p>
            <a:r>
              <a:rPr lang="es-ES" dirty="0"/>
              <a:t>a través de su kanji</a:t>
            </a:r>
            <a:endParaRPr lang="en-CA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D8821DA-7725-A314-D822-3C49DAFA1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971" y="1224761"/>
            <a:ext cx="3004169" cy="151816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9251301-2277-9A80-896A-0B88CF9E4B9A}"/>
              </a:ext>
            </a:extLst>
          </p:cNvPr>
          <p:cNvSpPr txBox="1"/>
          <p:nvPr/>
        </p:nvSpPr>
        <p:spPr>
          <a:xfrm>
            <a:off x="3622059" y="3226765"/>
            <a:ext cx="69363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400" b="0" i="0" u="none" strike="noStrike" baseline="0" dirty="0">
                <a:latin typeface="SRASans1.0-Book"/>
              </a:rPr>
              <a:t>La primera parte del kanji significa genio, inteligente, talento, y el sufijo de edad, y la segunda parte significa habilidad, logro. Así, la palabra japonesa no sugiere la</a:t>
            </a:r>
          </a:p>
          <a:p>
            <a:pPr algn="l"/>
            <a:r>
              <a:rPr lang="es-ES" sz="2400" b="0" i="0" u="none" strike="noStrike" baseline="0" dirty="0">
                <a:latin typeface="SRASans1.0-Book"/>
              </a:rPr>
              <a:t>noción de innato; en cambio, enfatiza el talento como un logro y se considera el producto de años de esfuerzo por alcanzar la perfección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63FF3-BACC-230F-987B-8B367DB14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6CE5DA-A5C5-3DD7-285D-2EE80F3A2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0988D05-AFFA-A94B-E0DC-BA3503849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Figura 3.3. </a:t>
            </a:r>
            <a:r>
              <a:rPr lang="es-ES" b="0" dirty="0"/>
              <a:t>Evolución de las distintas versiones del talento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0E8736-2257-ECF2-6548-C327F093C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603" y="1919989"/>
            <a:ext cx="9008503" cy="509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04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9990" y="1015577"/>
            <a:ext cx="3011406" cy="1222385"/>
          </a:xfrm>
        </p:spPr>
        <p:txBody>
          <a:bodyPr/>
          <a:lstStyle/>
          <a:p>
            <a:r>
              <a:rPr lang="es-ES" dirty="0"/>
              <a:t>Tabla 3.1. </a:t>
            </a:r>
            <a:r>
              <a:rPr lang="es-ES" sz="2000" dirty="0"/>
              <a:t>Modelo 7H + Confianza, de  Simon L. Dolan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27A493-3AD2-CCB1-8426-9C5266D11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98" y="335902"/>
            <a:ext cx="5514425" cy="61861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7E27FA-3732-0297-DE93-A327663A6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375" y="1424912"/>
            <a:ext cx="2569470" cy="433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84" y="497250"/>
            <a:ext cx="9875463" cy="999746"/>
          </a:xfrm>
        </p:spPr>
        <p:txBody>
          <a:bodyPr/>
          <a:lstStyle/>
          <a:p>
            <a:r>
              <a:rPr lang="en-US" dirty="0" err="1"/>
              <a:t>ReFlexiones</a:t>
            </a:r>
            <a:r>
              <a:rPr lang="en-US" dirty="0"/>
              <a:t> finales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983D37D-D466-63AA-CE24-3CA641AC5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19473"/>
            <a:ext cx="9526" cy="190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55036E0-AF4D-DC6F-8A88-530B8569A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19473"/>
            <a:ext cx="9526" cy="190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90E020-8444-5059-0627-2886C8974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A448C1D-7AD4-01FF-09B4-FDDBE3FE46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6083" y="1322158"/>
            <a:ext cx="1747858" cy="333897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5D9E50A-5201-1FEA-8C1E-CCFD2077B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384" y="1800627"/>
            <a:ext cx="4539184" cy="96341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406BB77-4E3C-CE17-E8F1-594B9E4797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0148" y="2816055"/>
            <a:ext cx="2220398" cy="86105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CA1719D-320C-69A2-E222-03D1935481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8683" y="3771390"/>
            <a:ext cx="3328365" cy="83922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5354800-5E9D-9230-3D8B-3B5D4ED0C4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2588" y="4853599"/>
            <a:ext cx="3797055" cy="5641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57B6872-B037-559C-4DDC-6D22471E07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3053" y="5780301"/>
            <a:ext cx="3864039" cy="55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{702ED4E9-645D-412F-8F14-85EFF0BF2D7C}TF8a9b5915-b8c7-461e-8cdd-693d48b5e32371f7b7e2_win32-4bf0b9a2ea37</Template>
  <TotalTime>549</TotalTime>
  <Words>178</Words>
  <Application>Microsoft Office PowerPoint</Application>
  <PresentationFormat>Panorámica</PresentationFormat>
  <Paragraphs>15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SRASans1.0-Bold</vt:lpstr>
      <vt:lpstr>SRASans1.0-Book</vt:lpstr>
      <vt:lpstr>Arial</vt:lpstr>
      <vt:lpstr>Arial Black</vt:lpstr>
      <vt:lpstr>Calibri</vt:lpstr>
      <vt:lpstr>Sabon Next LT</vt:lpstr>
      <vt:lpstr>Custom</vt:lpstr>
      <vt:lpstr>ROMPIENDO EL JUEGO     </vt:lpstr>
      <vt:lpstr>Presentación de PowerPoint</vt:lpstr>
      <vt:lpstr>Presentación de PowerPoint</vt:lpstr>
      <vt:lpstr>Presentación de PowerPoint</vt:lpstr>
      <vt:lpstr>Presentación de PowerPoint</vt:lpstr>
      <vt:lpstr>Kanji</vt:lpstr>
      <vt:lpstr>Figura 3.3. Evolución de las distintas versiones del talento</vt:lpstr>
      <vt:lpstr>Tabla 3.1. Modelo 7H + Confianza, de  Simon L. Dolan</vt:lpstr>
      <vt:lpstr>ReFlexiones finales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Simon Dolan Landau</dc:creator>
  <cp:lastModifiedBy>Sanchez, Cristina</cp:lastModifiedBy>
  <cp:revision>7</cp:revision>
  <dcterms:created xsi:type="dcterms:W3CDTF">2025-09-23T07:11:49Z</dcterms:created>
  <dcterms:modified xsi:type="dcterms:W3CDTF">2025-09-24T09:01:36Z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2025-09-23T07:57:36Z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ebc4f4fe-da8b-41d8-bfc1-2b88f71fcec6</vt:lpwstr>
  </property>
  <property fmtid="{D5CDD505-2E9C-101B-9397-08002B2CF9AE}" pid="8" name="MSIP_Label_defa4170-0d19-0005-0004-bc88714345d2_ActionId">
    <vt:lpwstr>d9c85001-cb4c-4533-a12b-65e13cdd3830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SIP_Label_defa4170-0d19-0005-0004-bc88714345d2_Tag">
    <vt:lpwstr>10, 3, 0, 1</vt:lpwstr>
  </property>
</Properties>
</file>