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12" r:id="rId5"/>
    <p:sldId id="323" r:id="rId6"/>
    <p:sldId id="304" r:id="rId7"/>
    <p:sldId id="324" r:id="rId8"/>
    <p:sldId id="281" r:id="rId9"/>
    <p:sldId id="328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21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1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0D08-5FE9-C8F3-287A-AF4C6AA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26620-B4AB-43E4-6E2E-966E801A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4EA4-CB86-3E62-CEB4-B60E10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EA9A-473A-BC2F-A750-9657DAF0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77D9A-44A5-10BD-5790-CFEF24A7F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4BD8-3904-3BC2-C5E0-069380BE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1EA1-9BBA-F6AE-EDA5-78706E6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10905-ED1E-5254-220C-F3D9D3FAF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4E32A-C08E-AB07-DBF6-E312A45C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1F19A-8CCD-7D40-844A-218C2A84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E55B4-4F5A-FE07-3FCB-05EA24A4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641B3-07F1-2B1C-7863-079A4C94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3741-99FF-C2D7-9A3D-029C6A56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8ADED-AAEB-D3FA-22CE-BDB53E835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B8C2D-B5A2-67EF-64C8-F3EF4D68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CB184B-1ADD-ABCD-1FD4-2E449A023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864" y="2254737"/>
            <a:ext cx="2819794" cy="1133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92131-71E1-BF1E-9D19-40C883516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940" y="2746429"/>
            <a:ext cx="4229516" cy="41358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649B45-1A16-DE8D-DBD6-9947209EA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05" y="4228126"/>
            <a:ext cx="5582429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0D5D-D7E6-2F98-7CAF-C6D53A9E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53" y="2742496"/>
            <a:ext cx="3931920" cy="1527048"/>
          </a:xfrm>
        </p:spPr>
        <p:txBody>
          <a:bodyPr/>
          <a:lstStyle/>
          <a:p>
            <a:r>
              <a:rPr lang="es-ES" dirty="0"/>
              <a:t>Tabla 4.2. ¿Cómo se está utilizando la IA en las empresas?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87AE0-C028-AAC7-5102-41DF3D6B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98" y="545979"/>
            <a:ext cx="6588377" cy="3150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2FCEF-64BA-B1D4-1193-4304ECCC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47" y="3835260"/>
            <a:ext cx="3561063" cy="258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A228EF-87DC-6285-1164-5200C458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E9E13-045F-0ACD-51E7-C2D8D291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2" y="0"/>
            <a:ext cx="5843022" cy="6662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F99EB-1C38-E7C0-2FB6-555571F6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757" y="378038"/>
            <a:ext cx="4593777" cy="600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11C52-9B0F-EFCB-0766-F50CF51E8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88D8-A519-566A-AC9A-E15A98BA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0FFDE9-AB22-DEC0-C836-C9F52FCA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7B62F-0F71-7FC4-97C8-74623B00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73" y="226091"/>
            <a:ext cx="8460839" cy="52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E5AAA-2BB6-EB7B-56B3-35D247D9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81" y="1377746"/>
            <a:ext cx="9932576" cy="45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23E8-6B96-9262-62FE-3D0807F2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D401B2-3CB4-827D-19FC-1EFD7EAF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D2DCC-E438-74FF-9951-31F301789461}"/>
              </a:ext>
            </a:extLst>
          </p:cNvPr>
          <p:cNvSpPr txBox="1"/>
          <p:nvPr/>
        </p:nvSpPr>
        <p:spPr>
          <a:xfrm>
            <a:off x="1642205" y="163115"/>
            <a:ext cx="10112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202C8F"/>
                </a:solidFill>
              </a:rPr>
              <a:t>Tabla 4.4. </a:t>
            </a:r>
            <a:r>
              <a:rPr lang="es-ES" sz="2000" dirty="0">
                <a:solidFill>
                  <a:srgbClr val="202C8F"/>
                </a:solidFill>
              </a:rPr>
              <a:t>Las habilidades humanas vs. Potencial de la IA en el entorno empresarial</a:t>
            </a:r>
            <a:endParaRPr lang="en-CA" sz="2000" dirty="0">
              <a:solidFill>
                <a:srgbClr val="202C8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5ABE5-D208-BAA5-033E-04C367C1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" y="1365744"/>
            <a:ext cx="5439534" cy="384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FD559-64ED-85F8-0620-F62BC89F3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12" y="2753475"/>
            <a:ext cx="5706271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5AEF7-4301-BDCA-7893-3B388F6A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3895BA-5300-5AA1-F7D9-E36E349B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1D0E5-2678-0395-5B9F-9FDDCD2F51F2}"/>
              </a:ext>
            </a:extLst>
          </p:cNvPr>
          <p:cNvSpPr txBox="1"/>
          <p:nvPr/>
        </p:nvSpPr>
        <p:spPr>
          <a:xfrm>
            <a:off x="223754" y="247123"/>
            <a:ext cx="10577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202C8F"/>
                </a:solidFill>
              </a:rPr>
              <a:t>Tabla 4.5. </a:t>
            </a:r>
            <a:r>
              <a:rPr lang="es-ES" sz="2000" dirty="0">
                <a:solidFill>
                  <a:srgbClr val="202C8F"/>
                </a:solidFill>
              </a:rPr>
              <a:t>Las habilidades humanas vs. Potencial de la IA en el entorno empresarial</a:t>
            </a:r>
            <a:endParaRPr lang="en-CA" sz="2000" dirty="0">
              <a:solidFill>
                <a:srgbClr val="202C8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D48E2-39E9-C309-5522-144076C0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92" y="647233"/>
            <a:ext cx="5210920" cy="6053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B3700-FD5D-9431-E1EE-E44E35565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78" y="2192141"/>
            <a:ext cx="5505122" cy="26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4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CAE3-2B60-A82E-B3BF-37AE0197B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E68E0-225F-DCD6-42DC-428B6A2C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CA275-AD2B-A117-FE6A-EBADEBF496D2}"/>
              </a:ext>
            </a:extLst>
          </p:cNvPr>
          <p:cNvSpPr txBox="1"/>
          <p:nvPr/>
        </p:nvSpPr>
        <p:spPr>
          <a:xfrm>
            <a:off x="401466" y="1117222"/>
            <a:ext cx="420930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202C8F"/>
                </a:solidFill>
              </a:rPr>
              <a:t>Tabla 4.6. </a:t>
            </a:r>
            <a:r>
              <a:rPr lang="es-ES" dirty="0"/>
              <a:t>Ejemplos avanzados de empresas que han desarrollado estrategias</a:t>
            </a:r>
          </a:p>
          <a:p>
            <a:r>
              <a:rPr lang="es-ES" dirty="0"/>
              <a:t>innovadoras en gestión de talento integrando IA</a:t>
            </a:r>
            <a:endParaRPr lang="en-CA" sz="2000" dirty="0">
              <a:solidFill>
                <a:srgbClr val="202C8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A84C1-5A84-687D-E40F-61342B91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00" y="146796"/>
            <a:ext cx="7062034" cy="66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n-US" dirty="0" err="1"/>
              <a:t>ReFlexiones</a:t>
            </a:r>
            <a:r>
              <a:rPr lang="en-US" dirty="0"/>
              <a:t>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E9D90E-BD29-75DA-EDED-A39ED4BF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870" y="1614295"/>
            <a:ext cx="3118510" cy="21953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EEE362B-3847-8A21-0BF3-1E632AD53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996" y="2024386"/>
            <a:ext cx="4982270" cy="6573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3F48257-CD61-F164-6382-92824A336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463" y="2865670"/>
            <a:ext cx="4563112" cy="6096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755DA5D-F2AF-8DA2-7AA9-FC02CCD9B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554" y="3659322"/>
            <a:ext cx="5048955" cy="6382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394326-0A0A-C675-7176-554C60B69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714" y="4426456"/>
            <a:ext cx="3905795" cy="6287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45D629-EEBE-A320-E867-1C9EE8AA4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905" y="5347485"/>
            <a:ext cx="4344006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4B0C5C-4AE0-D7A4-95F6-CCB727E59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53" y="1974201"/>
            <a:ext cx="8213388" cy="2584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86D223-519C-2E66-929A-445A81200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034" y="2211299"/>
            <a:ext cx="1590897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16F801-BFA9-783E-7720-AC43C072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2A51D7-3879-5B93-8150-D1A8197D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08" y="850747"/>
            <a:ext cx="10911410" cy="5097699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4.1. </a:t>
            </a:r>
            <a:r>
              <a:rPr lang="en-CA" b="1" dirty="0"/>
              <a:t>DEL CAPITAL HUMANO AL TALENTO DIGITAL: LA NUEVA ESTRATEGIA ORGANIZACIONAL</a:t>
            </a:r>
          </a:p>
          <a:p>
            <a:r>
              <a:rPr lang="en-CA" b="1" dirty="0"/>
              <a:t>4.2. </a:t>
            </a:r>
            <a:r>
              <a:rPr lang="es-ES" b="1" dirty="0"/>
              <a:t>LA SINGULARIDAD HUMANA: EL VALOR IRREPETIBLE FRENTE AL AUGE DE LAS MÁQUINAS </a:t>
            </a:r>
            <a:r>
              <a:rPr lang="en-CA" b="1" dirty="0"/>
              <a:t>INTELIGENTES</a:t>
            </a:r>
          </a:p>
          <a:p>
            <a:r>
              <a:rPr lang="es-ES" b="1" dirty="0"/>
              <a:t>4.3 IA Y TALENTO 5.0: CLAVES PARA UNA </a:t>
            </a:r>
            <a:r>
              <a:rPr lang="en-CA" b="1" dirty="0"/>
              <a:t>IMPLEMENTACIÓN ÉTICA, ESTRATÉGICA Y SCALABLE</a:t>
            </a:r>
          </a:p>
          <a:p>
            <a:r>
              <a:rPr lang="es-ES" b="1" dirty="0"/>
              <a:t>4.4. ANTES DE DAR EL SALTO: FACTORES CLAVE PARA IMPLEMENTAR IA CON ÉXITO EN TU </a:t>
            </a:r>
            <a:r>
              <a:rPr lang="en-CA" b="1" dirty="0"/>
              <a:t>ORGANIZACIÓN</a:t>
            </a:r>
          </a:p>
          <a:p>
            <a:r>
              <a:rPr lang="en-CA" b="1" dirty="0"/>
              <a:t>4.5. </a:t>
            </a:r>
            <a:r>
              <a:rPr lang="es-ES" b="1" dirty="0"/>
              <a:t>IA EN LA EMPRESA: LO QUE FUNCIONA</a:t>
            </a:r>
          </a:p>
          <a:p>
            <a:r>
              <a:rPr lang="en-CA" b="1" dirty="0"/>
              <a:t>Y LO QUE NO</a:t>
            </a:r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F4F-B691-DC25-A720-68B55A17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FA5278-9C23-3FE2-215A-DEC322B9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8E8F3D-2DA0-3081-578F-464DD120A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3" y="120967"/>
            <a:ext cx="8975112" cy="725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701A3-E309-23AE-951C-F28C662F1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47" y="756076"/>
            <a:ext cx="7791557" cy="54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5255A6-7B0D-2E08-10E3-B929848DE746}"/>
              </a:ext>
            </a:extLst>
          </p:cNvPr>
          <p:cNvSpPr txBox="1"/>
          <p:nvPr/>
        </p:nvSpPr>
        <p:spPr>
          <a:xfrm>
            <a:off x="9085840" y="1402239"/>
            <a:ext cx="1809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4.1.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Tecnologías que están impactando la gestión del talento</a:t>
            </a:r>
            <a:endParaRPr lang="en-CA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20C6A2-4137-9520-2ACA-C2D2C9F0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98" y="510437"/>
            <a:ext cx="6354462" cy="6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A16F-FABD-848B-D230-CA3105B7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E6326-C5F3-6C74-4E68-91A76834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1B66217-A0F1-3567-24A6-A4EC3C7F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70" y="2892537"/>
            <a:ext cx="4750583" cy="994164"/>
          </a:xfrm>
        </p:spPr>
        <p:txBody>
          <a:bodyPr/>
          <a:lstStyle/>
          <a:p>
            <a:r>
              <a:rPr lang="es-ES" dirty="0"/>
              <a:t>Figura 4.2. </a:t>
            </a:r>
            <a:r>
              <a:rPr lang="es-ES" sz="2400" dirty="0"/>
              <a:t>Taxonomía relacional de la singularidad humana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658ED7-62CC-A16C-E23B-789C6A37C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48" y="35083"/>
            <a:ext cx="6268878" cy="67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3FF3-BACC-230F-987B-8B367DB1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6CE5DA-A5C5-3DD7-285D-2EE80F3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8C0EA53-DCF0-8911-5898-0C7205B0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91" y="3112914"/>
            <a:ext cx="3408308" cy="994164"/>
          </a:xfrm>
        </p:spPr>
        <p:txBody>
          <a:bodyPr/>
          <a:lstStyle/>
          <a:p>
            <a:r>
              <a:rPr lang="es-ES" dirty="0"/>
              <a:t>Figura 4.3. </a:t>
            </a:r>
            <a:r>
              <a:rPr lang="es-ES" sz="2400" dirty="0"/>
              <a:t>La visión de Mario </a:t>
            </a:r>
            <a:br>
              <a:rPr lang="es-ES" sz="2400" dirty="0"/>
            </a:br>
            <a:r>
              <a:rPr lang="es-ES" sz="2400" dirty="0"/>
              <a:t>Raich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A4605-D058-C63E-2FF4-33E25CB0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22" y="70608"/>
            <a:ext cx="7975453" cy="66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6408-E461-C3DB-3637-5CF07F79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A5E92B-465C-296A-E372-F45F1E9A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ECE31CC-FC04-1051-C13C-6F4704BA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5" y="3629319"/>
            <a:ext cx="2920819" cy="994164"/>
          </a:xfrm>
        </p:spPr>
        <p:txBody>
          <a:bodyPr/>
          <a:lstStyle/>
          <a:p>
            <a:r>
              <a:rPr lang="es-ES" sz="2400" dirty="0"/>
              <a:t>Figura 4.4.</a:t>
            </a:r>
            <a:r>
              <a:rPr lang="es-ES" sz="3200" dirty="0"/>
              <a:t> </a:t>
            </a:r>
            <a:br>
              <a:rPr lang="es-ES" sz="3200" dirty="0"/>
            </a:br>
            <a:r>
              <a:rPr lang="es-ES" sz="2000" dirty="0"/>
              <a:t>El metaverso </a:t>
            </a:r>
            <a:br>
              <a:rPr lang="es-ES" sz="2000" dirty="0"/>
            </a:br>
            <a:r>
              <a:rPr lang="es-ES" sz="2000" dirty="0"/>
              <a:t>y las múltiples uniones entre los mundos interiores y exteriores</a:t>
            </a: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3BA39-7BEC-5399-385A-66E17BF29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303" y="945841"/>
            <a:ext cx="7862628" cy="50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C8E43-05F3-A4E6-D407-294F6D5C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30729-F53C-13CF-6501-FAF74483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75C9560-4E76-554C-15D3-DC22B3F4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5" y="3629319"/>
            <a:ext cx="2920819" cy="994164"/>
          </a:xfrm>
        </p:spPr>
        <p:txBody>
          <a:bodyPr/>
          <a:lstStyle/>
          <a:p>
            <a:r>
              <a:rPr lang="es-ES" sz="2400" dirty="0"/>
              <a:t>Figura 4.5.</a:t>
            </a:r>
            <a:r>
              <a:rPr lang="es-ES" sz="3200" dirty="0"/>
              <a:t> </a:t>
            </a:r>
            <a:br>
              <a:rPr lang="es-ES" sz="3200" dirty="0"/>
            </a:br>
            <a:r>
              <a:rPr lang="es-ES" sz="2000" dirty="0"/>
              <a:t>La complejidad y capas de las relaciones humanas</a:t>
            </a:r>
            <a:endParaRPr lang="en-C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7761B-0967-D1B7-DFCE-89D869AE6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284" y="285822"/>
            <a:ext cx="6725566" cy="62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538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624</TotalTime>
  <Words>208</Words>
  <Application>Microsoft Office PowerPoint</Application>
  <PresentationFormat>Panorámica</PresentationFormat>
  <Paragraphs>18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Presentación de PowerPoint</vt:lpstr>
      <vt:lpstr>Presentación de PowerPoint</vt:lpstr>
      <vt:lpstr>Presentación de PowerPoint</vt:lpstr>
      <vt:lpstr>Figura 4.2. Taxonomía relacional de la singularidad humana</vt:lpstr>
      <vt:lpstr>Figura 4.3. La visión de Mario  Raich</vt:lpstr>
      <vt:lpstr>Figura 4.4.  El metaverso  y las múltiples uniones entre los mundos interiores y exteriores</vt:lpstr>
      <vt:lpstr>Figura 4.5.  La complejidad y capas de las relaciones humanas</vt:lpstr>
      <vt:lpstr>Tabla 4.2. ¿Cómo se está utilizando la IA en las empresas?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9</cp:revision>
  <dcterms:created xsi:type="dcterms:W3CDTF">2025-09-23T07:11:49Z</dcterms:created>
  <dcterms:modified xsi:type="dcterms:W3CDTF">2025-09-24T09:02:14Z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