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1"/>
  </p:notesMasterIdLst>
  <p:handoutMasterIdLst>
    <p:handoutMasterId r:id="rId22"/>
  </p:handoutMasterIdLst>
  <p:sldIdLst>
    <p:sldId id="312" r:id="rId5"/>
    <p:sldId id="323" r:id="rId6"/>
    <p:sldId id="304" r:id="rId7"/>
    <p:sldId id="324" r:id="rId8"/>
    <p:sldId id="281" r:id="rId9"/>
    <p:sldId id="328" r:id="rId10"/>
    <p:sldId id="327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21" r:id="rId20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4" autoAdjust="0"/>
    <p:restoredTop sz="95388" autoAdjust="0"/>
  </p:normalViewPr>
  <p:slideViewPr>
    <p:cSldViewPr snapToGrid="0" snapToObjects="1">
      <p:cViewPr varScale="1">
        <p:scale>
          <a:sx n="119" d="100"/>
          <a:sy n="119" d="100"/>
        </p:scale>
        <p:origin x="96" y="144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222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D0D08-5FE9-C8F3-287A-AF4C6AABD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26620-B4AB-43E4-6E2E-966E801A8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84EA4-CB86-3E62-CEB4-B60E10613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23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1EA9A-473A-BC2F-A750-9657DAF0C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77D9A-44A5-10BD-5790-CFEF24A7F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464BD8-3904-3BC2-C5E0-069380BE9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794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D1EA1-9BBA-F6AE-EDA5-78706E68C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B10905-ED1E-5254-220C-F3D9D3FAF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74E32A-C08E-AB07-DBF6-E312A45C6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140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1F19A-8CCD-7D40-844A-218C2A846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0E55B4-4F5A-FE07-3FCB-05EA24A4DC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9641B3-07F1-2B1C-7863-079A4C94F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79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F3741-99FF-C2D7-9A3D-029C6A562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68ADED-AAEB-D3FA-22CE-BDB53E835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2B8C2D-B5A2-67EF-64C8-F3EF4D68A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249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sldNum="0"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14.pn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CA" dirty="0"/>
              <a:t>ROMPIENDO EL JUEGO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E1A555-4050-58B4-BCE8-63FDD57BA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5" y="157728"/>
            <a:ext cx="2346855" cy="33328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5AD2B7-5EFD-ED6A-D787-83B68F7C2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CB184B-1ADD-ABCD-1FD4-2E449A023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8864" y="2254737"/>
            <a:ext cx="2819794" cy="11336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DF92131-71E1-BF1E-9D19-40C8835169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2940" y="2746429"/>
            <a:ext cx="4229516" cy="413585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2649B45-1A16-DE8D-DBD6-9947209EA1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905" y="4228126"/>
            <a:ext cx="5582429" cy="15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A0D5D-D7E6-2F98-7CAF-C6D53A9E2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53" y="2742496"/>
            <a:ext cx="3931920" cy="1527048"/>
          </a:xfrm>
        </p:spPr>
        <p:txBody>
          <a:bodyPr/>
          <a:lstStyle/>
          <a:p>
            <a:r>
              <a:rPr lang="es-ES" dirty="0"/>
              <a:t>Tabla 4.2. ¿Cómo se está utilizando la IA en las empresas?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187AE0-C028-AAC7-5102-41DF3D6B1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798" y="545979"/>
            <a:ext cx="6588377" cy="31503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02FCEF-64BA-B1D4-1193-4304ECCC0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947" y="3835260"/>
            <a:ext cx="3561063" cy="2580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A228EF-87DC-6285-1164-5200C4583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54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BE9E13-045F-0ACD-51E7-C2D8D2913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82" y="0"/>
            <a:ext cx="5843022" cy="66622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AF99EB-1C38-E7C0-2FB6-555571F64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757" y="378038"/>
            <a:ext cx="4593777" cy="6003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511C52-9B0F-EFCB-0766-F50CF51E8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18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B88D8-A519-566A-AC9A-E15A98BA9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0FFDE9-AB22-DEC0-C836-C9F52FCA6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77B62F-0F71-7FC4-97C8-74623B00B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073" y="226091"/>
            <a:ext cx="8460839" cy="5299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DE5AAA-2BB6-EB7B-56B3-35D247D94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481" y="1377746"/>
            <a:ext cx="9932576" cy="458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3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23E8-6B96-9262-62FE-3D0807F27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7D401B2-3CB4-827D-19FC-1EFD7EAF4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DD2DCC-E438-74FF-9951-31F301789461}"/>
              </a:ext>
            </a:extLst>
          </p:cNvPr>
          <p:cNvSpPr txBox="1"/>
          <p:nvPr/>
        </p:nvSpPr>
        <p:spPr>
          <a:xfrm>
            <a:off x="1642205" y="163115"/>
            <a:ext cx="101125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202C8F"/>
                </a:solidFill>
              </a:rPr>
              <a:t>Tabla 4.4. </a:t>
            </a:r>
            <a:r>
              <a:rPr lang="es-ES" sz="2000" dirty="0">
                <a:solidFill>
                  <a:srgbClr val="202C8F"/>
                </a:solidFill>
              </a:rPr>
              <a:t>Las habilidades humanas vs. Potencial de la IA en el entorno empresarial</a:t>
            </a:r>
            <a:endParaRPr lang="en-CA" sz="2000" dirty="0">
              <a:solidFill>
                <a:srgbClr val="202C8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25ABE5-D208-BAA5-033E-04C367C1F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43" y="1365744"/>
            <a:ext cx="5439534" cy="38486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7FD559-64ED-85F8-0620-F62BC89F3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2712" y="2753475"/>
            <a:ext cx="5706271" cy="347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7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5AEF7-4301-BDCA-7893-3B388F6A6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3895BA-5300-5AA1-F7D9-E36E349B1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81D0E5-2678-0395-5B9F-9FDDCD2F51F2}"/>
              </a:ext>
            </a:extLst>
          </p:cNvPr>
          <p:cNvSpPr txBox="1"/>
          <p:nvPr/>
        </p:nvSpPr>
        <p:spPr>
          <a:xfrm>
            <a:off x="223754" y="247123"/>
            <a:ext cx="105777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202C8F"/>
                </a:solidFill>
              </a:rPr>
              <a:t>Tabla 4.5. </a:t>
            </a:r>
            <a:r>
              <a:rPr lang="es-ES" sz="2000" dirty="0">
                <a:solidFill>
                  <a:srgbClr val="202C8F"/>
                </a:solidFill>
              </a:rPr>
              <a:t>Las habilidades humanas vs. Potencial de la IA en el entorno empresarial</a:t>
            </a:r>
            <a:endParaRPr lang="en-CA" sz="2000" dirty="0">
              <a:solidFill>
                <a:srgbClr val="202C8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CD48E2-39E9-C309-5522-144076C0A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292" y="647233"/>
            <a:ext cx="5210920" cy="60533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5B3700-FD5D-9431-E1EE-E44E35565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6878" y="2192141"/>
            <a:ext cx="5505122" cy="2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46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0CAE3-2B60-A82E-B3BF-37AE0197B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EE68E0-225F-DCD6-42DC-428B6A2C8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5CA275-AD2B-A117-FE6A-EBADEBF496D2}"/>
              </a:ext>
            </a:extLst>
          </p:cNvPr>
          <p:cNvSpPr txBox="1"/>
          <p:nvPr/>
        </p:nvSpPr>
        <p:spPr>
          <a:xfrm>
            <a:off x="401466" y="1117222"/>
            <a:ext cx="420930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202C8F"/>
                </a:solidFill>
              </a:rPr>
              <a:t>Tabla 4.6. </a:t>
            </a:r>
            <a:r>
              <a:rPr lang="es-ES" dirty="0"/>
              <a:t>Ejemplos avanzados de empresas que han desarrollado estrategias</a:t>
            </a:r>
          </a:p>
          <a:p>
            <a:r>
              <a:rPr lang="es-ES" dirty="0"/>
              <a:t>innovadoras en gestión de talento integrando IA</a:t>
            </a:r>
            <a:endParaRPr lang="en-CA" sz="2000" dirty="0">
              <a:solidFill>
                <a:srgbClr val="202C8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FA84C1-5A84-687D-E40F-61342B915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500" y="146796"/>
            <a:ext cx="7062034" cy="667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63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84" y="497250"/>
            <a:ext cx="9875463" cy="999746"/>
          </a:xfrm>
        </p:spPr>
        <p:txBody>
          <a:bodyPr/>
          <a:lstStyle/>
          <a:p>
            <a:r>
              <a:rPr lang="en-US" dirty="0" err="1"/>
              <a:t>ReFlexiones</a:t>
            </a:r>
            <a:r>
              <a:rPr lang="en-US" dirty="0"/>
              <a:t> finales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983D37D-D466-63AA-CE24-3CA641AC5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5036E0-AF4D-DC6F-8A88-530B8569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590E020-8444-5059-0627-2886C8974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FE9D90E-BD29-75DA-EDED-A39ED4BFC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870" y="1614295"/>
            <a:ext cx="3118510" cy="219530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EEE362B-3847-8A21-0BF3-1E632AD53F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96" y="2024386"/>
            <a:ext cx="4982270" cy="65731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3F48257-CD61-F164-6382-92824A336B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7463" y="2865670"/>
            <a:ext cx="4563112" cy="60968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755DA5D-F2AF-8DA2-7AA9-FC02CCD9BC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9554" y="3659322"/>
            <a:ext cx="5048955" cy="63826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C3394326-0A0A-C675-7176-554C60B690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2714" y="4426456"/>
            <a:ext cx="3905795" cy="62873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645D629-EEBE-A320-E867-1C9EE8AA4B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7905" y="5347485"/>
            <a:ext cx="4344006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C2F7358-1746-3DCA-2AC4-D6B5CB309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F4B0C5C-4AE0-D7A4-95F6-CCB727E59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153" y="1974201"/>
            <a:ext cx="8213388" cy="25848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886D223-519C-2E66-929A-445A81200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9034" y="2211299"/>
            <a:ext cx="1590897" cy="26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E16F801-BFA9-783E-7720-AC43C0729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12A51D7-3879-5B93-8150-D1A8197D0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508" y="850747"/>
            <a:ext cx="10911410" cy="5097699"/>
          </a:xfrm>
        </p:spPr>
        <p:txBody>
          <a:bodyPr>
            <a:normAutofit fontScale="92500"/>
          </a:bodyPr>
          <a:lstStyle/>
          <a:p>
            <a:r>
              <a:rPr lang="es-ES" b="1" dirty="0"/>
              <a:t>4.1. </a:t>
            </a:r>
            <a:r>
              <a:rPr lang="en-CA" b="1" dirty="0"/>
              <a:t>DEL CAPITAL HUMANO AL TALENTO DIGITAL: LA NUEVA ESTRATEGIA ORGANIZACIONAL</a:t>
            </a:r>
          </a:p>
          <a:p>
            <a:r>
              <a:rPr lang="en-CA" b="1" dirty="0"/>
              <a:t>4.2. </a:t>
            </a:r>
            <a:r>
              <a:rPr lang="es-ES" b="1" dirty="0"/>
              <a:t>LA SINGULARIDAD HUMANA: EL VALOR IRREPETIBLE FRENTE AL AUGE DE LAS MÁQUINAS </a:t>
            </a:r>
            <a:r>
              <a:rPr lang="en-CA" b="1" dirty="0"/>
              <a:t>INTELIGENTES</a:t>
            </a:r>
          </a:p>
          <a:p>
            <a:r>
              <a:rPr lang="es-ES" b="1" dirty="0"/>
              <a:t>4.3 IA Y TALENTO 5.0: CLAVES PARA UNA </a:t>
            </a:r>
            <a:r>
              <a:rPr lang="en-CA" b="1" dirty="0"/>
              <a:t>IMPLEMENTACIÓN ÉTICA, ESTRATÉGICA Y SCALABLE</a:t>
            </a:r>
          </a:p>
          <a:p>
            <a:r>
              <a:rPr lang="es-ES" b="1" dirty="0"/>
              <a:t>4.4. ANTES DE DAR EL SALTO: FACTORES CLAVE PARA IMPLEMENTAR IA CON ÉXITO EN TU </a:t>
            </a:r>
            <a:r>
              <a:rPr lang="en-CA" b="1" dirty="0"/>
              <a:t>ORGANIZACIÓN</a:t>
            </a:r>
          </a:p>
          <a:p>
            <a:r>
              <a:rPr lang="en-CA" b="1" dirty="0"/>
              <a:t>4.5. </a:t>
            </a:r>
            <a:r>
              <a:rPr lang="es-ES" b="1" dirty="0"/>
              <a:t>IA EN LA EMPRESA: LO QUE FUNCIONA</a:t>
            </a:r>
          </a:p>
          <a:p>
            <a:r>
              <a:rPr lang="en-CA" b="1" dirty="0"/>
              <a:t>Y LO QUE NO</a:t>
            </a:r>
          </a:p>
          <a:p>
            <a:endParaRPr lang="en-CA" b="1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31F4F-B691-DC25-A720-68B55A173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DFA5278-9C23-3FE2-215A-DEC322B9A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8E8F3D-2DA0-3081-578F-464DD120A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93" y="120967"/>
            <a:ext cx="8975112" cy="7255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0D701A3-E309-23AE-951C-F28C662F1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447" y="756076"/>
            <a:ext cx="7791557" cy="545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2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FF3A352-F3A0-BEFD-E48D-F44F9CFC9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D5255A6-7B0D-2E08-10E3-B929848DE746}"/>
              </a:ext>
            </a:extLst>
          </p:cNvPr>
          <p:cNvSpPr txBox="1"/>
          <p:nvPr/>
        </p:nvSpPr>
        <p:spPr>
          <a:xfrm>
            <a:off x="9085840" y="1402239"/>
            <a:ext cx="18094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4.1.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Tecnologías que están impactando la gestión del talento</a:t>
            </a:r>
            <a:endParaRPr lang="en-CA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320C6A2-4137-9520-2ACA-C2D2C9F0B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398" y="510437"/>
            <a:ext cx="6354462" cy="637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3A16F-FABD-848B-D230-CA3105B7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4E6326-C5F3-6C74-4E68-91A768341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01B66217-A0F1-3567-24A6-A4EC3C7F5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470" y="2892537"/>
            <a:ext cx="4750583" cy="994164"/>
          </a:xfrm>
        </p:spPr>
        <p:txBody>
          <a:bodyPr/>
          <a:lstStyle/>
          <a:p>
            <a:r>
              <a:rPr lang="es-ES" dirty="0"/>
              <a:t>Figura 4.2. </a:t>
            </a:r>
            <a:r>
              <a:rPr lang="es-ES" sz="2400" dirty="0"/>
              <a:t>Taxonomía relacional de la singularidad humana</a:t>
            </a:r>
            <a:endParaRPr lang="en-CA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658ED7-62CC-A16C-E23B-789C6A37C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548" y="35083"/>
            <a:ext cx="6268878" cy="678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23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63FF3-BACC-230F-987B-8B367DB14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6CE5DA-A5C5-3DD7-285D-2EE80F3A2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8C0EA53-DCF0-8911-5898-0C7205B03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91" y="3112914"/>
            <a:ext cx="3408308" cy="994164"/>
          </a:xfrm>
        </p:spPr>
        <p:txBody>
          <a:bodyPr/>
          <a:lstStyle/>
          <a:p>
            <a:r>
              <a:rPr lang="es-ES" dirty="0"/>
              <a:t>Figura 4.3. </a:t>
            </a:r>
            <a:r>
              <a:rPr lang="es-ES" sz="2400" dirty="0"/>
              <a:t>La visión de Mario </a:t>
            </a:r>
            <a:br>
              <a:rPr lang="es-ES" sz="2400" dirty="0"/>
            </a:br>
            <a:r>
              <a:rPr lang="es-ES" sz="2400" dirty="0"/>
              <a:t>Raich</a:t>
            </a:r>
            <a:endParaRPr lang="en-CA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9A4605-D058-C63E-2FF4-33E25CB0B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122" y="70608"/>
            <a:ext cx="7975453" cy="668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04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36408-E461-C3DB-3637-5CF07F798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A5E92B-465C-296A-E372-F45F1E9A9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4ECE31CC-FC04-1051-C13C-6F4704BA9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15" y="3629319"/>
            <a:ext cx="2920819" cy="994164"/>
          </a:xfrm>
        </p:spPr>
        <p:txBody>
          <a:bodyPr/>
          <a:lstStyle/>
          <a:p>
            <a:r>
              <a:rPr lang="es-ES" sz="2400" dirty="0"/>
              <a:t>Figura 4.4.</a:t>
            </a:r>
            <a:r>
              <a:rPr lang="es-ES" sz="3200" dirty="0"/>
              <a:t> </a:t>
            </a:r>
            <a:br>
              <a:rPr lang="es-ES" sz="3200" dirty="0"/>
            </a:br>
            <a:r>
              <a:rPr lang="es-ES" sz="2000" dirty="0"/>
              <a:t>El metaverso </a:t>
            </a:r>
            <a:br>
              <a:rPr lang="es-ES" sz="2000" dirty="0"/>
            </a:br>
            <a:r>
              <a:rPr lang="es-ES" sz="2000" dirty="0"/>
              <a:t>y las múltiples uniones entre los mundos interiores y exteriores</a:t>
            </a:r>
            <a:endParaRPr lang="en-CA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63BA39-7BEC-5399-385A-66E17BF29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1303" y="945841"/>
            <a:ext cx="7862628" cy="509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C8E43-05F3-A4E6-D407-294F6D5CD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330729-F53C-13CF-6501-FAF744832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875C9560-4E76-554C-15D3-DC22B3F48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15" y="3629319"/>
            <a:ext cx="2920819" cy="994164"/>
          </a:xfrm>
        </p:spPr>
        <p:txBody>
          <a:bodyPr/>
          <a:lstStyle/>
          <a:p>
            <a:r>
              <a:rPr lang="es-ES" sz="2400" dirty="0"/>
              <a:t>Figura 4.5.</a:t>
            </a:r>
            <a:r>
              <a:rPr lang="es-ES" sz="3200" dirty="0"/>
              <a:t> </a:t>
            </a:r>
            <a:br>
              <a:rPr lang="es-ES" sz="3200" dirty="0"/>
            </a:br>
            <a:r>
              <a:rPr lang="es-ES" sz="2000" dirty="0"/>
              <a:t>La complejidad y capas de las relaciones humanas</a:t>
            </a:r>
            <a:endParaRPr lang="en-CA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97761B-0967-D1B7-DFCE-89D869AE61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2284" y="285822"/>
            <a:ext cx="6725566" cy="62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5380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{702ED4E9-645D-412F-8F14-85EFF0BF2D7C}TF8a9b5915-b8c7-461e-8cdd-693d48b5e32371f7b7e2_win32-4bf0b9a2ea37</Template>
  <TotalTime>624</TotalTime>
  <Words>208</Words>
  <Application>Microsoft Office PowerPoint</Application>
  <PresentationFormat>Panorámica</PresentationFormat>
  <Paragraphs>18</Paragraphs>
  <Slides>16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SRASans1.0-Bold</vt:lpstr>
      <vt:lpstr>SRASans1.0-Book</vt:lpstr>
      <vt:lpstr>Arial</vt:lpstr>
      <vt:lpstr>Arial Black</vt:lpstr>
      <vt:lpstr>Calibri</vt:lpstr>
      <vt:lpstr>Sabon Next LT</vt:lpstr>
      <vt:lpstr>Custom</vt:lpstr>
      <vt:lpstr>ROMPIENDO EL JUEGO     </vt:lpstr>
      <vt:lpstr>Presentación de PowerPoint</vt:lpstr>
      <vt:lpstr>Presentación de PowerPoint</vt:lpstr>
      <vt:lpstr>Presentación de PowerPoint</vt:lpstr>
      <vt:lpstr>Presentación de PowerPoint</vt:lpstr>
      <vt:lpstr>Figura 4.2. Taxonomía relacional de la singularidad humana</vt:lpstr>
      <vt:lpstr>Figura 4.3. La visión de Mario  Raich</vt:lpstr>
      <vt:lpstr>Figura 4.4.  El metaverso  y las múltiples uniones entre los mundos interiores y exteriores</vt:lpstr>
      <vt:lpstr>Figura 4.5.  La complejidad y capas de las relaciones humanas</vt:lpstr>
      <vt:lpstr>Tabla 4.2. ¿Cómo se está utilizando la IA en las empresas?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ReFlexiones finales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Dolan Landau</dc:creator>
  <cp:lastModifiedBy>Sanchez, Cristina</cp:lastModifiedBy>
  <cp:revision>9</cp:revision>
  <dcterms:created xsi:type="dcterms:W3CDTF">2025-09-23T07:11:49Z</dcterms:created>
  <dcterms:modified xsi:type="dcterms:W3CDTF">2025-09-24T09:02:14Z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2025-09-23T07:57:36Z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ebc4f4fe-da8b-41d8-bfc1-2b88f71fcec6</vt:lpwstr>
  </property>
  <property fmtid="{D5CDD505-2E9C-101B-9397-08002B2CF9AE}" pid="8" name="MSIP_Label_defa4170-0d19-0005-0004-bc88714345d2_ActionId">
    <vt:lpwstr>d9c85001-cb4c-4533-a12b-65e13cdd3830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