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2"/>
  </p:notesMasterIdLst>
  <p:handoutMasterIdLst>
    <p:handoutMasterId r:id="rId23"/>
  </p:handoutMasterIdLst>
  <p:sldIdLst>
    <p:sldId id="312" r:id="rId5"/>
    <p:sldId id="323" r:id="rId6"/>
    <p:sldId id="304" r:id="rId7"/>
    <p:sldId id="324" r:id="rId8"/>
    <p:sldId id="281" r:id="rId9"/>
    <p:sldId id="328" r:id="rId10"/>
    <p:sldId id="337" r:id="rId11"/>
    <p:sldId id="327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21" r:id="rId21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4" autoAdjust="0"/>
    <p:restoredTop sz="95388" autoAdjust="0"/>
  </p:normalViewPr>
  <p:slideViewPr>
    <p:cSldViewPr snapToGrid="0" snapToObjects="1">
      <p:cViewPr varScale="1">
        <p:scale>
          <a:sx n="59" d="100"/>
          <a:sy n="59" d="100"/>
        </p:scale>
        <p:origin x="848" y="5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F3741-99FF-C2D7-9A3D-029C6A562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68ADED-AAEB-D3FA-22CE-BDB53E8357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2B8C2D-B5A2-67EF-64C8-F3EF4D68A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49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222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D0D08-5FE9-C8F3-287A-AF4C6AABD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26620-B4AB-43E4-6E2E-966E801A8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B84EA4-CB86-3E62-CEB4-B60E10613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23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1EA9A-473A-BC2F-A750-9657DAF0C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E77D9A-44A5-10BD-5790-CFEF24A7F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464BD8-3904-3BC2-C5E0-069380BE9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94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F4CDD-4518-4BEE-9222-87281FA32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B6D112-98A3-218D-A93B-812FEFA4D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C7DF1-AF26-DE6D-E1EA-41B93DAD1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5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D1EA1-9BBA-F6AE-EDA5-78706E68C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B10905-ED1E-5254-220C-F3D9D3FAF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74E32A-C08E-AB07-DBF6-E312A45C6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40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1F19A-8CCD-7D40-844A-218C2A846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0E55B4-4F5A-FE07-3FCB-05EA24A4D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9641B3-07F1-2B1C-7863-079A4C94F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7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sldNum="0"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14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CA" dirty="0"/>
              <a:t>ROMPIENDO EL JUEGO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E1A555-4050-58B4-BCE8-63FDD57BA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65" y="157728"/>
            <a:ext cx="2346855" cy="33328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5AD2B7-5EFD-ED6A-D787-83B68F7C2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CB184B-1ADD-ABCD-1FD4-2E449A023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864" y="2254737"/>
            <a:ext cx="2819794" cy="11336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F92131-71E1-BF1E-9D19-40C883516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2940" y="2746429"/>
            <a:ext cx="4229516" cy="4135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3290C6-59F8-632D-3886-A9FB580F4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911" y="3807883"/>
            <a:ext cx="5861881" cy="178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C8E43-05F3-A4E6-D407-294F6D5CD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330729-F53C-13CF-6501-FAF744832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B489E8-2838-C545-01E0-ABF9577F8CD0}"/>
              </a:ext>
            </a:extLst>
          </p:cNvPr>
          <p:cNvSpPr txBox="1"/>
          <p:nvPr/>
        </p:nvSpPr>
        <p:spPr>
          <a:xfrm>
            <a:off x="290799" y="2713626"/>
            <a:ext cx="19515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202C8F"/>
                </a:solidFill>
              </a:rPr>
              <a:t>Figura 5.3</a:t>
            </a:r>
            <a:r>
              <a:rPr lang="es-ES" sz="2400" dirty="0"/>
              <a:t>. Integración de IA en RRHH.</a:t>
            </a:r>
            <a:endParaRPr lang="en-CA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392B10-8DA4-63B6-74D5-833229794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092" y="576294"/>
            <a:ext cx="6356462" cy="578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5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0D5D-D7E6-2F98-7CAF-C6D53A9E2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4" y="3198079"/>
            <a:ext cx="2659191" cy="1527048"/>
          </a:xfrm>
        </p:spPr>
        <p:txBody>
          <a:bodyPr/>
          <a:lstStyle/>
          <a:p>
            <a:r>
              <a:rPr lang="es-ES" dirty="0"/>
              <a:t>Figura 5.4. </a:t>
            </a:r>
            <a:r>
              <a:rPr lang="es-ES" sz="2400" dirty="0"/>
              <a:t>Valor que aporta el sociograma de la IA a RRHH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A228EF-87DC-6285-1164-5200C4583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3F55B6-86D6-7FC6-CE4A-87FCB9DEA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468" y="0"/>
            <a:ext cx="7918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5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511C52-9B0F-EFCB-0766-F50CF51E8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91B318-584C-45C5-5A4D-45E4C71A7D0A}"/>
              </a:ext>
            </a:extLst>
          </p:cNvPr>
          <p:cNvSpPr txBox="1"/>
          <p:nvPr/>
        </p:nvSpPr>
        <p:spPr>
          <a:xfrm>
            <a:off x="2365970" y="166347"/>
            <a:ext cx="6070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202C8F"/>
                </a:solidFill>
              </a:rPr>
              <a:t>Figura 5.5</a:t>
            </a:r>
            <a:r>
              <a:rPr lang="es-ES" sz="2000" dirty="0">
                <a:solidFill>
                  <a:srgbClr val="202C8F"/>
                </a:solidFill>
              </a:rPr>
              <a:t>. Transformación humanista y tecnológica de tu organización en 4 pasos según Ulrich.</a:t>
            </a:r>
            <a:endParaRPr lang="en-CA" sz="2000" dirty="0">
              <a:solidFill>
                <a:srgbClr val="202C8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E9DB5-5951-1320-2101-E4EFFBAF1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95" y="1147640"/>
            <a:ext cx="7144747" cy="1267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4633C1-3B3C-7DCE-65AD-BD2484D09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929" y="2414642"/>
            <a:ext cx="7068536" cy="1257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22E26B-4D87-CAB2-4A81-40DB6161B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089" y="3719749"/>
            <a:ext cx="7049484" cy="1219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D176A4-FA31-3573-33C7-080CC8165D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186" y="5150971"/>
            <a:ext cx="7020905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18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B88D8-A519-566A-AC9A-E15A98BA9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0FFDE9-AB22-DEC0-C836-C9F52FCA6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0A4BDB-E855-E301-5D93-CF00A5D438B7}"/>
              </a:ext>
            </a:extLst>
          </p:cNvPr>
          <p:cNvSpPr txBox="1"/>
          <p:nvPr/>
        </p:nvSpPr>
        <p:spPr>
          <a:xfrm>
            <a:off x="3105891" y="301614"/>
            <a:ext cx="60954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 i="0" u="none" strike="noStrike" baseline="0" dirty="0" err="1">
                <a:solidFill>
                  <a:srgbClr val="0D5AE6"/>
                </a:solidFill>
                <a:latin typeface="SRASans1.0-Bold"/>
              </a:rPr>
              <a:t>Figura</a:t>
            </a:r>
            <a:r>
              <a:rPr lang="en-CA" sz="2400" b="1" i="0" u="none" strike="noStrike" baseline="0" dirty="0">
                <a:solidFill>
                  <a:srgbClr val="0D5AE6"/>
                </a:solidFill>
                <a:latin typeface="SRASans1.0-Bold"/>
              </a:rPr>
              <a:t> 5.6</a:t>
            </a:r>
            <a:r>
              <a:rPr lang="en-CA" sz="2400" b="0" i="1" u="none" strike="noStrike" baseline="0" dirty="0">
                <a:solidFill>
                  <a:srgbClr val="0D5AE6"/>
                </a:solidFill>
                <a:latin typeface="SRASans1.0-Italic"/>
              </a:rPr>
              <a:t>. </a:t>
            </a:r>
            <a:r>
              <a:rPr lang="en-CA" sz="2400" b="0" i="0" u="none" strike="noStrike" baseline="0" dirty="0" err="1">
                <a:solidFill>
                  <a:srgbClr val="000000"/>
                </a:solidFill>
                <a:latin typeface="SRASans1.0-Book"/>
              </a:rPr>
              <a:t>implantación</a:t>
            </a:r>
            <a:r>
              <a:rPr lang="en-CA" sz="2400" b="0" i="0" u="none" strike="noStrike" baseline="0" dirty="0">
                <a:solidFill>
                  <a:srgbClr val="000000"/>
                </a:solidFill>
                <a:latin typeface="SRASans1.0-Book"/>
              </a:rPr>
              <a:t> </a:t>
            </a:r>
            <a:r>
              <a:rPr lang="en-CA" sz="2400" b="0" i="0" u="none" strike="noStrike" baseline="0" dirty="0" err="1">
                <a:solidFill>
                  <a:srgbClr val="000000"/>
                </a:solidFill>
                <a:latin typeface="SRASans1.0-Book"/>
              </a:rPr>
              <a:t>exitosa</a:t>
            </a:r>
            <a:r>
              <a:rPr lang="en-CA" sz="2400" b="0" i="0" u="none" strike="noStrike" baseline="0" dirty="0">
                <a:solidFill>
                  <a:srgbClr val="000000"/>
                </a:solidFill>
                <a:latin typeface="SRASans1.0-Book"/>
              </a:rPr>
              <a:t> de IA en RRHH</a:t>
            </a:r>
            <a:endParaRPr lang="en-CA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C28C86-3360-3C28-8B24-6BF14E86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816" y="828162"/>
            <a:ext cx="6010606" cy="1087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852083-E901-C06B-6D86-AD904F288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944" y="1811598"/>
            <a:ext cx="5737996" cy="9064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D47C66-3461-2199-11CF-A12F27321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121" y="2718002"/>
            <a:ext cx="5737996" cy="9783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BB32D1-8547-08BB-1E41-2B87D59F4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7944" y="3587193"/>
            <a:ext cx="5683991" cy="9524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E4916F-5934-3B7A-E2A7-4DCBD73F3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219" y="4539688"/>
            <a:ext cx="5891063" cy="9524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8100EB-10CD-FD49-D066-5A28DE622B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7944" y="5507427"/>
            <a:ext cx="5854351" cy="97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3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323E8-6B96-9262-62FE-3D0807F2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D401B2-3CB4-827D-19FC-1EFD7EAF4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9B6A0F-B3BB-BEFA-D904-912A1EB270B0}"/>
              </a:ext>
            </a:extLst>
          </p:cNvPr>
          <p:cNvSpPr txBox="1"/>
          <p:nvPr/>
        </p:nvSpPr>
        <p:spPr>
          <a:xfrm>
            <a:off x="2012972" y="250355"/>
            <a:ext cx="82320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i="0" u="none" strike="noStrike" baseline="0" dirty="0">
                <a:solidFill>
                  <a:srgbClr val="0D5AE6"/>
                </a:solidFill>
                <a:latin typeface="SRASans1.0-Bold"/>
              </a:rPr>
              <a:t>Figura 5.7. </a:t>
            </a:r>
            <a:r>
              <a:rPr lang="es-ES" sz="2800" b="0" i="0" u="none" strike="noStrike" baseline="0" dirty="0">
                <a:solidFill>
                  <a:srgbClr val="000000"/>
                </a:solidFill>
                <a:latin typeface="SRASans1.0-Book"/>
              </a:rPr>
              <a:t>Cuatro ámbitos de la capacidad humana y aplicación de la </a:t>
            </a:r>
            <a:r>
              <a:rPr lang="es-ES" sz="2800" b="0" i="0" u="none" strike="noStrike" baseline="0" dirty="0" err="1">
                <a:solidFill>
                  <a:srgbClr val="000000"/>
                </a:solidFill>
                <a:latin typeface="SRASans1.0-Book"/>
              </a:rPr>
              <a:t>GenAI</a:t>
            </a:r>
            <a:r>
              <a:rPr lang="es-ES" sz="2800" b="0" i="0" u="none" strike="noStrike" baseline="0" dirty="0">
                <a:solidFill>
                  <a:srgbClr val="000000"/>
                </a:solidFill>
                <a:latin typeface="SRASans1.0-Book"/>
              </a:rPr>
              <a:t>.</a:t>
            </a:r>
            <a:endParaRPr lang="en-CA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2333BF-F643-EE53-CE7F-0A63B526C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64" y="1669143"/>
            <a:ext cx="10108450" cy="38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7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5AEF7-4301-BDCA-7893-3B388F6A6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3895BA-5300-5AA1-F7D9-E36E349B1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DE3D0D-DB70-1D35-2CC8-64D56CB58BB6}"/>
              </a:ext>
            </a:extLst>
          </p:cNvPr>
          <p:cNvSpPr txBox="1"/>
          <p:nvPr/>
        </p:nvSpPr>
        <p:spPr>
          <a:xfrm>
            <a:off x="621178" y="1772637"/>
            <a:ext cx="24806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400" b="1" i="0" u="none" strike="noStrike" baseline="0" dirty="0">
                <a:solidFill>
                  <a:srgbClr val="0D5AE6"/>
                </a:solidFill>
                <a:latin typeface="SRASans1.0-Bold"/>
              </a:rPr>
              <a:t>Figura 5.8. </a:t>
            </a:r>
            <a:r>
              <a:rPr lang="es-ES" sz="2400" b="0" i="0" u="none" strike="noStrike" baseline="0" dirty="0">
                <a:solidFill>
                  <a:srgbClr val="000000"/>
                </a:solidFill>
                <a:latin typeface="SRASans1.0-Book"/>
              </a:rPr>
              <a:t>El acrónimo G3HC, creado por Dave Ulrich, se traduce en español como: Gente, Gestión, Cultura y Capacidades Humanas</a:t>
            </a:r>
            <a:endParaRPr lang="en-CA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F26B4F-B308-A999-81B4-11D3D9EEC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376" y="0"/>
            <a:ext cx="4867954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46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0CAE3-2B60-A82E-B3BF-37AE0197B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EE68E0-225F-DCD6-42DC-428B6A2C8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748792-755C-3A79-7927-D95C25203D6E}"/>
              </a:ext>
            </a:extLst>
          </p:cNvPr>
          <p:cNvSpPr txBox="1"/>
          <p:nvPr/>
        </p:nvSpPr>
        <p:spPr>
          <a:xfrm>
            <a:off x="332804" y="1759276"/>
            <a:ext cx="23522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i="0" u="none" strike="noStrike" baseline="0" dirty="0">
                <a:solidFill>
                  <a:srgbClr val="0D5AE6"/>
                </a:solidFill>
                <a:latin typeface="SRASans1.0-Bold"/>
              </a:rPr>
              <a:t>Figura 5.9. </a:t>
            </a:r>
            <a:r>
              <a:rPr lang="es-ES" sz="2400" b="0" i="0" u="none" strike="noStrike" baseline="0" dirty="0">
                <a:solidFill>
                  <a:srgbClr val="000000"/>
                </a:solidFill>
                <a:latin typeface="SRASans1.0-Book"/>
              </a:rPr>
              <a:t>Comparativa de los modelos referentes de Dave Ulrich y Simon L. Dolan</a:t>
            </a:r>
            <a:endParaRPr lang="en-CA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A21F41-AB4E-083B-5AF8-30F918825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347" y="51490"/>
            <a:ext cx="4411501" cy="652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63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84" y="497250"/>
            <a:ext cx="9875463" cy="999746"/>
          </a:xfrm>
        </p:spPr>
        <p:txBody>
          <a:bodyPr/>
          <a:lstStyle/>
          <a:p>
            <a:r>
              <a:rPr lang="es-ES" noProof="0" dirty="0"/>
              <a:t>Reflexiones finales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983D37D-D466-63AA-CE24-3CA641AC5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19473"/>
            <a:ext cx="9526" cy="190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5036E0-AF4D-DC6F-8A88-530B8569A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19473"/>
            <a:ext cx="9526" cy="190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90E020-8444-5059-0627-2886C8974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84D348-A21D-7D34-C573-AA90A1D05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2017" y="749710"/>
            <a:ext cx="2152950" cy="6068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679310-9311-B786-499B-93DC5A213D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326" y="1743759"/>
            <a:ext cx="6935168" cy="714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BEAC2D-CB52-4642-1AA8-BA5369374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3743" y="2567326"/>
            <a:ext cx="7020905" cy="7430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BF29F9-353C-82CC-14B6-A74BA8597F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8645" y="3446876"/>
            <a:ext cx="5877745" cy="6763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D04599-B734-2D8E-4D88-CD45C08BFF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7856" y="4214176"/>
            <a:ext cx="4639322" cy="9240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B30FF4-6DAC-5570-3A73-4D89F2EC47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6812" y="5238179"/>
            <a:ext cx="4648849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C2F7358-1746-3DCA-2AC4-D6B5CB309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C17126-F8CC-5272-ED35-F83807609495}"/>
              </a:ext>
            </a:extLst>
          </p:cNvPr>
          <p:cNvSpPr txBox="1"/>
          <p:nvPr/>
        </p:nvSpPr>
        <p:spPr>
          <a:xfrm>
            <a:off x="1066261" y="1507282"/>
            <a:ext cx="603891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400" b="0" i="0" u="none" strike="noStrike" baseline="0" dirty="0">
                <a:latin typeface="SRASans1.0-Book"/>
              </a:rPr>
              <a:t>Este capítulo explora cómo la inteligencia artificial (IA), el análisis predictivo, la automatización y el </a:t>
            </a:r>
            <a:r>
              <a:rPr lang="es-ES" sz="2400" b="0" i="1" u="none" strike="noStrike" baseline="0" dirty="0">
                <a:latin typeface="SRASans1.0-Italic"/>
              </a:rPr>
              <a:t>People </a:t>
            </a:r>
            <a:r>
              <a:rPr lang="es-ES" sz="2400" b="0" i="1" u="none" strike="noStrike" baseline="0" dirty="0" err="1">
                <a:latin typeface="SRASans1.0-Italic"/>
              </a:rPr>
              <a:t>Analytics</a:t>
            </a:r>
            <a:r>
              <a:rPr lang="es-ES" sz="2400" b="0" i="1" u="none" strike="noStrike" baseline="0" dirty="0">
                <a:latin typeface="SRASans1.0-Italic"/>
              </a:rPr>
              <a:t> </a:t>
            </a:r>
            <a:r>
              <a:rPr lang="es-ES" sz="2400" b="0" i="0" u="none" strike="noStrike" baseline="0" dirty="0">
                <a:latin typeface="SRASans1.0-Book"/>
              </a:rPr>
              <a:t>están revolucionando la gestión del talento, desde la selección y retención de empleados hasta la construcción de una cultura organizacional innovadora y adaptativa. También analizaremos cómo han evolucionado los modelos de RRHH desde la perspectiva de los autores Dave Ulrich y Simon L. Dolan, así como presentaremos ejemplos de empresas que han liderado la transformación digital en la gestión del talento.</a:t>
            </a:r>
            <a:endParaRPr lang="en-C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7BB91-2061-CC0F-21B2-86522D920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924" y="1311807"/>
            <a:ext cx="1886213" cy="5068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829282-EF8D-4A91-8F19-E42825ADB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8590" y="5010164"/>
            <a:ext cx="685896" cy="1238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8A7955-80A6-715C-D8E8-E1126421B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4486" y="5604707"/>
            <a:ext cx="2243801" cy="60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2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16F801-BFA9-783E-7720-AC43C0729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12A51D7-3879-5B93-8150-D1A8197D0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81" y="589030"/>
            <a:ext cx="10911410" cy="5566208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5.1 DE LA GESTIÓN TRADICIONAL A LA</a:t>
            </a:r>
          </a:p>
          <a:p>
            <a:r>
              <a:rPr lang="es-ES" b="1" dirty="0"/>
              <a:t>INNOVACIÓN ESTRATÉGICA EN RRHH</a:t>
            </a:r>
            <a:r>
              <a:rPr lang="en-CA" b="1" dirty="0"/>
              <a:t>C</a:t>
            </a:r>
          </a:p>
          <a:p>
            <a:r>
              <a:rPr lang="en-CA" b="1" dirty="0"/>
              <a:t>5.2. </a:t>
            </a:r>
            <a:r>
              <a:rPr lang="es-ES" b="1" dirty="0"/>
              <a:t>EVOLUCIÓN DE RRHH: DE RECURSOS</a:t>
            </a:r>
          </a:p>
          <a:p>
            <a:r>
              <a:rPr lang="es-ES" b="1" dirty="0"/>
              <a:t>HUMANOS A GESTIÓN DEL TALENTO</a:t>
            </a:r>
            <a:endParaRPr lang="en-CA" b="1" dirty="0"/>
          </a:p>
          <a:p>
            <a:r>
              <a:rPr lang="es-ES" b="1" dirty="0"/>
              <a:t>5.3 EL IMPACTO DE LA TECNOLOGÍA EN LA</a:t>
            </a:r>
          </a:p>
          <a:p>
            <a:r>
              <a:rPr lang="es-ES" b="1" dirty="0"/>
              <a:t>GESTIÓN DEL TALENTO</a:t>
            </a:r>
            <a:endParaRPr lang="en-CA" b="1" dirty="0"/>
          </a:p>
          <a:p>
            <a:r>
              <a:rPr lang="es-ES" b="1" dirty="0"/>
              <a:t>5.4. </a:t>
            </a:r>
            <a:r>
              <a:rPr lang="es-ES" b="1" dirty="0">
                <a:highlight>
                  <a:srgbClr val="FFFF00"/>
                </a:highlight>
              </a:rPr>
              <a:t>????????</a:t>
            </a:r>
          </a:p>
          <a:p>
            <a:r>
              <a:rPr lang="en-CA" b="1" dirty="0"/>
              <a:t>5.5. </a:t>
            </a:r>
            <a:r>
              <a:rPr lang="es-ES" b="1" dirty="0"/>
              <a:t>EVOLUCIÓN DEL MODELO DE RRHH:</a:t>
            </a:r>
          </a:p>
          <a:p>
            <a:r>
              <a:rPr lang="es-ES" b="1" dirty="0"/>
              <a:t>DOS VISIONES COMPLEMENTARIAS DE DAVE ULRICH</a:t>
            </a:r>
          </a:p>
          <a:p>
            <a:r>
              <a:rPr lang="es-ES" b="1" dirty="0"/>
              <a:t>Y SIMON L. DOLAN</a:t>
            </a:r>
          </a:p>
          <a:p>
            <a:r>
              <a:rPr lang="es-ES" b="1" dirty="0"/>
              <a:t>5.6. CASOS REALES DE TRANSFORMACIÓN</a:t>
            </a:r>
          </a:p>
          <a:p>
            <a:r>
              <a:rPr lang="es-ES" b="1" dirty="0"/>
              <a:t>Y TALENTO POTENCIADO POR IA</a:t>
            </a:r>
          </a:p>
          <a:p>
            <a:endParaRPr lang="en-CA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31F4F-B691-DC25-A720-68B55A17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FA5278-9C23-3FE2-215A-DEC322B9A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B7BFF7-0D34-162F-C2DC-685686634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00" y="265030"/>
            <a:ext cx="8677435" cy="549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8E50A3-A1F9-1037-BF9C-6B3FBEA3B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839" y="1958654"/>
            <a:ext cx="8637963" cy="230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FF3A352-F3A0-BEFD-E48D-F44F9CFC9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D5255A6-7B0D-2E08-10E3-B929848DE746}"/>
              </a:ext>
            </a:extLst>
          </p:cNvPr>
          <p:cNvSpPr txBox="1"/>
          <p:nvPr/>
        </p:nvSpPr>
        <p:spPr>
          <a:xfrm>
            <a:off x="9085840" y="1402239"/>
            <a:ext cx="18094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5.1.</a:t>
            </a:r>
          </a:p>
          <a:p>
            <a:endParaRPr lang="es-ES" b="1" dirty="0">
              <a:solidFill>
                <a:srgbClr val="0D5AE6"/>
              </a:solidFill>
              <a:latin typeface="SRASans1.0-Bold"/>
            </a:endParaRPr>
          </a:p>
          <a:p>
            <a:r>
              <a:rPr lang="es-ES" sz="1800" b="1" i="0" u="none" strike="noStrike" baseline="0" dirty="0">
                <a:latin typeface="SRASans1.0-Bold"/>
              </a:rPr>
              <a:t>Estrategia y transformación de RRHH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EC3E8-6C8A-234F-9ED4-10CE7F8C2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34" y="666393"/>
            <a:ext cx="7182852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3A16F-FABD-848B-D230-CA3105B7C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4E6326-C5F3-6C74-4E68-91A768341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553A46-4F4A-1C50-476E-2B2DC9CE1A9D}"/>
              </a:ext>
            </a:extLst>
          </p:cNvPr>
          <p:cNvSpPr txBox="1"/>
          <p:nvPr/>
        </p:nvSpPr>
        <p:spPr>
          <a:xfrm>
            <a:off x="10258219" y="2161714"/>
            <a:ext cx="12441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5.2.A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Innovación y futuro de Recursos Humanos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C32F2D-288A-5025-36A0-FB3064C43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716" y="228848"/>
            <a:ext cx="6937087" cy="3810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5EA839-A56D-38EA-0C18-14641A8FF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8308" y="643049"/>
            <a:ext cx="7020905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2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959B1-1DBE-07FA-22E4-5E2BC3DC6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A9C4FE-9AF0-9104-7FCF-ACC63D0D6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F16076-C070-A1E3-9BF0-D0624CEF19E2}"/>
              </a:ext>
            </a:extLst>
          </p:cNvPr>
          <p:cNvSpPr txBox="1"/>
          <p:nvPr/>
        </p:nvSpPr>
        <p:spPr>
          <a:xfrm>
            <a:off x="10258219" y="2161714"/>
            <a:ext cx="12441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5.2.B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Innovación y futuro de Recursos Humanos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00937C-88B8-968D-BBF5-F8159EEDF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716" y="228848"/>
            <a:ext cx="6987324" cy="381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4F910-624B-078C-A332-CE5E8B2C5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556" y="609901"/>
            <a:ext cx="7049484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2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63FF3-BACC-230F-987B-8B367DB14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6CE5DA-A5C5-3DD7-285D-2EE80F3A2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EDE9345-78F8-3A06-CB56-0DE266A00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431" y="1057274"/>
            <a:ext cx="8679595" cy="994164"/>
          </a:xfrm>
        </p:spPr>
        <p:txBody>
          <a:bodyPr/>
          <a:lstStyle/>
          <a:p>
            <a:r>
              <a:rPr lang="es-ES" b="0" dirty="0"/>
              <a:t>la evolución de los Recursos Humanos según Ulrich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CA354D-D749-CEB1-9E0C-340CD0043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209" y="2181983"/>
            <a:ext cx="5811061" cy="943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43FA3B-0F56-DE79-6A4A-E1A1B8C79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254" y="3665056"/>
            <a:ext cx="4629796" cy="943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D297C0-70BA-F7ED-D291-64F3BC0C5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5254" y="5195761"/>
            <a:ext cx="6411220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0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36408-E461-C3DB-3637-5CF07F798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A5E92B-465C-296A-E372-F45F1E9A9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74C6C4-02D1-033E-9844-9B789DC10C58}"/>
              </a:ext>
            </a:extLst>
          </p:cNvPr>
          <p:cNvSpPr txBox="1"/>
          <p:nvPr/>
        </p:nvSpPr>
        <p:spPr>
          <a:xfrm>
            <a:off x="122782" y="2442652"/>
            <a:ext cx="21809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202C8F"/>
                </a:solidFill>
              </a:rPr>
              <a:t>Figura 5.2. </a:t>
            </a:r>
            <a:r>
              <a:rPr lang="es-ES" sz="2000" dirty="0"/>
              <a:t>Transformaciones clave impulsadas por IA en RRHH</a:t>
            </a:r>
            <a:endParaRPr lang="en-CA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B20433-5F37-C05C-5A84-02391FE90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313" y="1047280"/>
            <a:ext cx="7125694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719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{702ED4E9-645D-412F-8F14-85EFF0BF2D7C}TF8a9b5915-b8c7-461e-8cdd-693d48b5e32371f7b7e2_win32-4bf0b9a2ea37</Template>
  <TotalTime>3214</TotalTime>
  <Words>315</Words>
  <Application>Microsoft Office PowerPoint</Application>
  <PresentationFormat>Panorámica</PresentationFormat>
  <Paragraphs>29</Paragraphs>
  <Slides>17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SRASans1.0-Bold</vt:lpstr>
      <vt:lpstr>SRASans1.0-Book</vt:lpstr>
      <vt:lpstr>SRASans1.0-Italic</vt:lpstr>
      <vt:lpstr>Arial</vt:lpstr>
      <vt:lpstr>Arial Black</vt:lpstr>
      <vt:lpstr>Calibri</vt:lpstr>
      <vt:lpstr>Sabon Next LT</vt:lpstr>
      <vt:lpstr>Custom</vt:lpstr>
      <vt:lpstr>ROMPIENDO EL JUEGO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evolución de los Recursos Humanos según Ulrich</vt:lpstr>
      <vt:lpstr>Presentación de PowerPoint</vt:lpstr>
      <vt:lpstr>Presentación de PowerPoint</vt:lpstr>
      <vt:lpstr>Figura 5.4. Valor que aporta el sociograma de la IA a RRHH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Reflexiones finales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 Dolan Landau</dc:creator>
  <cp:lastModifiedBy>Sanchez, Cristina</cp:lastModifiedBy>
  <cp:revision>10</cp:revision>
  <dcterms:created xsi:type="dcterms:W3CDTF">2025-09-23T07:11:49Z</dcterms:created>
  <dcterms:modified xsi:type="dcterms:W3CDTF">2025-09-30T08:43:21Z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2025-09-23T07:57:36Z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ebc4f4fe-da8b-41d8-bfc1-2b88f71fcec6</vt:lpwstr>
  </property>
  <property fmtid="{D5CDD505-2E9C-101B-9397-08002B2CF9AE}" pid="8" name="MSIP_Label_defa4170-0d19-0005-0004-bc88714345d2_ActionId">
    <vt:lpwstr>d9c85001-cb4c-4533-a12b-65e13cdd3830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10, 3, 0, 1</vt:lpwstr>
  </property>
</Properties>
</file>