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8"/>
  </p:notesMasterIdLst>
  <p:handoutMasterIdLst>
    <p:handoutMasterId r:id="rId19"/>
  </p:handoutMasterIdLst>
  <p:sldIdLst>
    <p:sldId id="312" r:id="rId5"/>
    <p:sldId id="338" r:id="rId6"/>
    <p:sldId id="340" r:id="rId7"/>
    <p:sldId id="323" r:id="rId8"/>
    <p:sldId id="304" r:id="rId9"/>
    <p:sldId id="281" r:id="rId10"/>
    <p:sldId id="339" r:id="rId11"/>
    <p:sldId id="328" r:id="rId12"/>
    <p:sldId id="337" r:id="rId13"/>
    <p:sldId id="341" r:id="rId14"/>
    <p:sldId id="342" r:id="rId15"/>
    <p:sldId id="343" r:id="rId16"/>
    <p:sldId id="321" r:id="rId17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95388" autoAdjust="0"/>
  </p:normalViewPr>
  <p:slideViewPr>
    <p:cSldViewPr snapToGrid="0" snapToObjects="1">
      <p:cViewPr varScale="1">
        <p:scale>
          <a:sx n="119" d="100"/>
          <a:sy n="119" d="100"/>
        </p:scale>
        <p:origin x="96" y="1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19BB5-BF3D-EC09-1632-45012867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912D0E-8412-D463-3CB0-1E11D79EF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191EA-FDFE-A4E4-39C9-B1EA3FD0F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55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EA9A-473A-BC2F-A750-9657DAF0C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77D9A-44A5-10BD-5790-CFEF24A7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64BD8-3904-3BC2-C5E0-069380BE9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94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4CDD-4518-4BEE-9222-87281FA32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6D112-98A3-218D-A93B-812FEFA4D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4C7DF1-AF26-DE6D-E1EA-41B93DAD1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5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3B87D4-55BD-C113-D0E9-9B62D83EC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559" y="1796255"/>
            <a:ext cx="2915057" cy="11717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5DA472-9B24-7971-4DB2-37A9B7D2A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15" y="3092966"/>
            <a:ext cx="3608008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3BA1CD-85BF-602C-1E03-E619073A0D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865" y="3844414"/>
            <a:ext cx="6401693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AEB92-6DDA-4CF5-BB5E-3E5C58F5517E}"/>
              </a:ext>
            </a:extLst>
          </p:cNvPr>
          <p:cNvSpPr txBox="1"/>
          <p:nvPr/>
        </p:nvSpPr>
        <p:spPr>
          <a:xfrm>
            <a:off x="9906537" y="2242491"/>
            <a:ext cx="17412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6.4a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Tabla de evaluación: madurez organizacional en el trabajo híbrido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64406-9402-289A-6687-926F30836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241" y="655921"/>
            <a:ext cx="8220063" cy="509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5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9970-5E11-3E71-EB05-90BC3117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8EB78C-BAEF-AB75-6D4F-1328F7A00C21}"/>
              </a:ext>
            </a:extLst>
          </p:cNvPr>
          <p:cNvSpPr txBox="1"/>
          <p:nvPr/>
        </p:nvSpPr>
        <p:spPr>
          <a:xfrm>
            <a:off x="9906537" y="2242491"/>
            <a:ext cx="17412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6.4b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Tabla de evaluación: madurez organizacional en el trabajo híbrido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209F8-4E91-AA3F-7405-D5DCBF151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556" y="0"/>
            <a:ext cx="6361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01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8AD1-2CF9-86FC-77C2-78CE7C01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0B42D4-CA0E-BEDC-5B3B-49A7BB33D4EC}"/>
              </a:ext>
            </a:extLst>
          </p:cNvPr>
          <p:cNvSpPr txBox="1"/>
          <p:nvPr/>
        </p:nvSpPr>
        <p:spPr>
          <a:xfrm>
            <a:off x="9906537" y="2242491"/>
            <a:ext cx="17412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6.4c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Tabla de evaluación: madurez organizacional en el trabajo híbrido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EB8FAF-DB64-9F5A-5CEC-9A6D2837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019" y="37655"/>
            <a:ext cx="6897063" cy="3334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CC5C53-E72C-2B56-C76D-AE016C414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676" y="329183"/>
            <a:ext cx="6963747" cy="2429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3821F3-F595-DDAC-41DB-BF5D14C0C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362" y="2716529"/>
            <a:ext cx="6897063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45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s-ES" noProof="0" dirty="0"/>
              <a:t>Reflexiones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75146D-271F-20E4-2C38-3851008ED7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648" y="1632560"/>
            <a:ext cx="5782482" cy="743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D82E9A-851C-CAA2-B5AB-6923E7768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052" y="2375614"/>
            <a:ext cx="6439799" cy="847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FF4461-11A7-E285-B9B8-CF8D760D1F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1504" y="3359021"/>
            <a:ext cx="6134956" cy="7430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D47D5F-4D8D-6539-6B06-5D2D727A5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1071" y="4237639"/>
            <a:ext cx="6801799" cy="8002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582E02-B38E-7DCB-3C3D-270A758B41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6407" y="5217605"/>
            <a:ext cx="6211167" cy="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A17900-2669-9D12-0B09-D6AEE42B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07" y="972217"/>
            <a:ext cx="8231409" cy="491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9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917F-1F50-87D5-07B2-15A2CFCD9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Capitulos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5F1CD-821B-6812-8651-F5EFCAA9E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55" y="2051100"/>
            <a:ext cx="5992061" cy="5715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3BA03F-A3D7-5D81-062C-59A1ED4BC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28" y="2784815"/>
            <a:ext cx="6249272" cy="6954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BB6BFD-1F6B-9630-61DB-103385E48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484" y="3546917"/>
            <a:ext cx="7011378" cy="790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2BFF10-C4C1-888C-5534-407740525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728" y="4431357"/>
            <a:ext cx="6820852" cy="819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F41453-656E-1BD3-32F6-98D4AD5045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455" y="5443495"/>
            <a:ext cx="679227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1B74F0-AD11-AA87-0655-EE4554EE5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57" y="1702786"/>
            <a:ext cx="7189978" cy="3731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17B52B-F212-A16B-8CBA-85D1E4BA3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046" y="667646"/>
            <a:ext cx="3562847" cy="587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16F801-BFA9-783E-7720-AC43C0729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1003C-D16C-A96A-B961-B67D3E513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El despertar de Ana en Tomorrowland</a:t>
            </a:r>
          </a:p>
          <a:p>
            <a:endParaRPr lang="es-ES" dirty="0"/>
          </a:p>
          <a:p>
            <a:r>
              <a:rPr lang="es-ES" dirty="0"/>
              <a:t>Historia de Elena: liderando la transformación del talento 5.0 en 2035</a:t>
            </a:r>
          </a:p>
          <a:p>
            <a:endParaRPr lang="es-ES" dirty="0"/>
          </a:p>
          <a:p>
            <a:r>
              <a:rPr lang="es-ES" dirty="0"/>
              <a:t>Carlos, una historia de transformación a través de la economía circular en acción: tecnología al servicio de las generaciones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1C423-683A-2436-027B-187D560BDD84}"/>
              </a:ext>
            </a:extLst>
          </p:cNvPr>
          <p:cNvSpPr txBox="1"/>
          <p:nvPr/>
        </p:nvSpPr>
        <p:spPr>
          <a:xfrm>
            <a:off x="1031526" y="583157"/>
            <a:ext cx="72336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3200" b="1" i="0" u="none" strike="noStrike" baseline="0" dirty="0">
                <a:solidFill>
                  <a:srgbClr val="3D7BEC"/>
                </a:solidFill>
                <a:latin typeface="SRASans1.0-Bold"/>
              </a:rPr>
              <a:t>TRES HISTORIAS QUE TE ACERCAN A LA</a:t>
            </a:r>
          </a:p>
          <a:p>
            <a:pPr algn="l"/>
            <a:r>
              <a:rPr lang="en-CA" sz="3200" b="1" i="0" u="none" strike="noStrike" baseline="0" dirty="0">
                <a:solidFill>
                  <a:srgbClr val="3D7BEC"/>
                </a:solidFill>
                <a:latin typeface="SRASans1.0-Bold"/>
              </a:rPr>
              <a:t>NUEVA REALIDAD LABORAL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5255A6-7B0D-2E08-10E3-B929848DE746}"/>
              </a:ext>
            </a:extLst>
          </p:cNvPr>
          <p:cNvSpPr txBox="1"/>
          <p:nvPr/>
        </p:nvSpPr>
        <p:spPr>
          <a:xfrm>
            <a:off x="9085840" y="1402239"/>
            <a:ext cx="180941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6.1.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Autoevaluación. ¿Qué competencia necesitas para llegar a Tomorrowland?</a:t>
            </a:r>
          </a:p>
          <a:p>
            <a:endParaRPr lang="es-ES" b="1" dirty="0">
              <a:latin typeface="SRASans1.0-Bold"/>
            </a:endParaRPr>
          </a:p>
          <a:p>
            <a:r>
              <a:rPr lang="es-ES" b="1" dirty="0">
                <a:latin typeface="SRASans1.0-Bold"/>
              </a:rPr>
              <a:t>I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1007C-C02A-D2EA-65FB-754982087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224" y="1364158"/>
            <a:ext cx="7154273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67C30-170F-DB89-8347-9BFEBFB43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0DB91EE-ED3F-AF50-5482-3DFBA8C01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D51660F-8462-748A-B420-1DFF7621D487}"/>
              </a:ext>
            </a:extLst>
          </p:cNvPr>
          <p:cNvSpPr txBox="1"/>
          <p:nvPr/>
        </p:nvSpPr>
        <p:spPr>
          <a:xfrm>
            <a:off x="9085840" y="1402239"/>
            <a:ext cx="180941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6.1.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Autoevaluación. ¿Qué competencia necesitas para llegar a Tomorrowland?</a:t>
            </a:r>
          </a:p>
          <a:p>
            <a:endParaRPr lang="es-ES" b="1" dirty="0">
              <a:latin typeface="SRASans1.0-Bold"/>
            </a:endParaRPr>
          </a:p>
          <a:p>
            <a:r>
              <a:rPr lang="es-ES" b="1" dirty="0">
                <a:latin typeface="SRASans1.0-Bold"/>
              </a:rPr>
              <a:t>II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685335-BB58-D76D-6BB2-CF6963D3B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987" y="799065"/>
            <a:ext cx="7595801" cy="562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7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16F-FABD-848B-D230-CA3105B7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4E6326-C5F3-6C74-4E68-91A76834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553A46-4F4A-1C50-476E-2B2DC9CE1A9D}"/>
              </a:ext>
            </a:extLst>
          </p:cNvPr>
          <p:cNvSpPr txBox="1"/>
          <p:nvPr/>
        </p:nvSpPr>
        <p:spPr>
          <a:xfrm>
            <a:off x="9864534" y="2097092"/>
            <a:ext cx="13664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6.2.A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Proyección demográfica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AD6410-1E7B-57C3-7EB6-924A2F053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97" y="1243972"/>
            <a:ext cx="9044355" cy="357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2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59B1-1DBE-07FA-22E4-5E2BC3DC6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A9C4FE-9AF0-9104-7FCF-ACC63D0D6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F16076-C070-A1E3-9BF0-D0624CEF19E2}"/>
              </a:ext>
            </a:extLst>
          </p:cNvPr>
          <p:cNvSpPr txBox="1"/>
          <p:nvPr/>
        </p:nvSpPr>
        <p:spPr>
          <a:xfrm>
            <a:off x="9761139" y="2161714"/>
            <a:ext cx="17412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6.3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Catalizadores globales hacia 2035: transformando el talento en Tomorrowland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26306-EC89-2142-A309-EF5B0BB24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705" y="29080"/>
            <a:ext cx="69705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80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3247</TotalTime>
  <Words>145</Words>
  <Application>Microsoft Office PowerPoint</Application>
  <PresentationFormat>Panorámica</PresentationFormat>
  <Paragraphs>25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Sub Capitulos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12</cp:revision>
  <dcterms:created xsi:type="dcterms:W3CDTF">2025-09-23T07:11:49Z</dcterms:created>
  <dcterms:modified xsi:type="dcterms:W3CDTF">2025-10-01T09:25:46Z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