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21"/>
  </p:notesMasterIdLst>
  <p:handoutMasterIdLst>
    <p:handoutMasterId r:id="rId22"/>
  </p:handoutMasterIdLst>
  <p:sldIdLst>
    <p:sldId id="312" r:id="rId5"/>
    <p:sldId id="340" r:id="rId6"/>
    <p:sldId id="323" r:id="rId7"/>
    <p:sldId id="281" r:id="rId8"/>
    <p:sldId id="344" r:id="rId9"/>
    <p:sldId id="328" r:id="rId10"/>
    <p:sldId id="337" r:id="rId11"/>
    <p:sldId id="341" r:id="rId12"/>
    <p:sldId id="342" r:id="rId13"/>
    <p:sldId id="343" r:id="rId14"/>
    <p:sldId id="345" r:id="rId15"/>
    <p:sldId id="346" r:id="rId16"/>
    <p:sldId id="347" r:id="rId17"/>
    <p:sldId id="348" r:id="rId18"/>
    <p:sldId id="349" r:id="rId19"/>
    <p:sldId id="321" r:id="rId20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4" autoAdjust="0"/>
    <p:restoredTop sz="95388" autoAdjust="0"/>
  </p:normalViewPr>
  <p:slideViewPr>
    <p:cSldViewPr snapToGrid="0" snapToObjects="1">
      <p:cViewPr varScale="1">
        <p:scale>
          <a:sx n="59" d="100"/>
          <a:sy n="59" d="100"/>
        </p:scale>
        <p:origin x="848" y="52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2223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3381B-801D-E83B-623E-F16297530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D767D5-FFA3-B73E-D6CE-AE9E0E474F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3B2BAD-2D91-6581-2C81-88D535AC6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056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1EA9A-473A-BC2F-A750-9657DAF0C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E77D9A-44A5-10BD-5790-CFEF24A7F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464BD8-3904-3BC2-C5E0-069380BE9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794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F4CDD-4518-4BEE-9222-87281FA32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B6D112-98A3-218D-A93B-812FEFA4D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4C7DF1-AF26-DE6D-E1EA-41B93DAD1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452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5517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sldNum="0"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/>
          <a:lstStyle/>
          <a:p>
            <a:r>
              <a:rPr lang="en-CA" dirty="0"/>
              <a:t>ROMPIENDO EL JUEGO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E1A555-4050-58B4-BCE8-63FDD57BA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65" y="157728"/>
            <a:ext cx="2346855" cy="33328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5AD2B7-5EFD-ED6A-D787-83B68F7C2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3B87D4-55BD-C113-D0E9-9B62D83EC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1559" y="1796255"/>
            <a:ext cx="2915057" cy="11717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5DA472-9B24-7971-4DB2-37A9B7D2A0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115" y="3092966"/>
            <a:ext cx="3608008" cy="3429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67EEC1-3BE9-0FF6-7C5F-F70D19EFAA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695" y="4110997"/>
            <a:ext cx="6725589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48AD1-2CF9-86FC-77C2-78CE7C01B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DB37420-351C-DAF0-43EF-EFDDAAD16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005" y="157874"/>
            <a:ext cx="3696216" cy="40963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E432210-07F8-DCE1-937C-101F45EBE339}"/>
              </a:ext>
            </a:extLst>
          </p:cNvPr>
          <p:cNvSpPr txBox="1"/>
          <p:nvPr/>
        </p:nvSpPr>
        <p:spPr>
          <a:xfrm>
            <a:off x="259296" y="671691"/>
            <a:ext cx="2871635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CA" sz="1800" b="1" i="0" u="none" strike="noStrike" baseline="0" dirty="0">
                <a:solidFill>
                  <a:srgbClr val="66B3E6"/>
                </a:solidFill>
                <a:latin typeface="SRASans1.0-Bold"/>
              </a:rPr>
              <a:t>Pilar 1: </a:t>
            </a:r>
            <a:r>
              <a:rPr lang="en-CA" sz="1800" b="1" i="0" u="none" strike="noStrike" baseline="0" dirty="0" err="1">
                <a:solidFill>
                  <a:srgbClr val="66B3E6"/>
                </a:solidFill>
                <a:latin typeface="SRASans1.0-Bold"/>
              </a:rPr>
              <a:t>autoconocimiento</a:t>
            </a:r>
            <a:endParaRPr lang="en-CA" sz="1800" b="1" i="0" u="none" strike="noStrike" baseline="0" dirty="0">
              <a:solidFill>
                <a:srgbClr val="66B3E6"/>
              </a:solidFill>
              <a:latin typeface="SRASans1.0-Bold"/>
            </a:endParaRP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1. ¿Tengo claridad sobre mis valores personales y cómo se relacionan con mi trabajo</a:t>
            </a:r>
          </a:p>
          <a:p>
            <a:pPr algn="l"/>
            <a:r>
              <a:rPr lang="en-CA" sz="1800" b="0" i="0" u="none" strike="noStrike" baseline="0" dirty="0" err="1">
                <a:solidFill>
                  <a:srgbClr val="000000"/>
                </a:solidFill>
                <a:latin typeface="SRASans1.0-Book"/>
              </a:rPr>
              <a:t>diario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2. ¿Conozco mis fortalezas y áreas de mejora y las tengo en cuenta al tomar decisiones</a:t>
            </a:r>
          </a:p>
          <a:p>
            <a:pPr algn="l"/>
            <a:r>
              <a:rPr lang="en-CA" sz="1800" b="0" i="0" u="none" strike="noStrike" baseline="0" dirty="0" err="1">
                <a:solidFill>
                  <a:srgbClr val="000000"/>
                </a:solidFill>
                <a:latin typeface="SRASans1.0-Book"/>
              </a:rPr>
              <a:t>importantes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3. ¿Soy consciente del impacto que tienen mis emociones y comportamientos en los</a:t>
            </a:r>
          </a:p>
          <a:p>
            <a:pPr algn="l"/>
            <a:r>
              <a:rPr lang="en-CA" sz="1800" b="0" i="0" u="none" strike="noStrike" baseline="0" dirty="0" err="1">
                <a:solidFill>
                  <a:srgbClr val="000000"/>
                </a:solidFill>
                <a:latin typeface="SRASans1.0-Book"/>
              </a:rPr>
              <a:t>demás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4. ¿Sé cuál es mi propósito profesional y qué tipo de legado quiero dejar?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5. ¿Dedico tiempo regular a la reflexión personal sobre lo que me motiva o me bloquea?</a:t>
            </a:r>
            <a:endParaRPr lang="en-CA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C60B7E-3E15-11D3-9A83-8CE8D7D98716}"/>
              </a:ext>
            </a:extLst>
          </p:cNvPr>
          <p:cNvSpPr txBox="1"/>
          <p:nvPr/>
        </p:nvSpPr>
        <p:spPr>
          <a:xfrm>
            <a:off x="3693950" y="671691"/>
            <a:ext cx="301380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1800" b="1" i="0" u="none" strike="noStrike" baseline="0" dirty="0">
                <a:solidFill>
                  <a:srgbClr val="66B3E6"/>
                </a:solidFill>
                <a:latin typeface="SRASans1.0-Bold"/>
              </a:rPr>
              <a:t>Pilar 2: autogestión emocional y conductual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6. ¿Soy capaz de mantener la calma y la claridad en momentos de presión o incertidumbre?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7. ¿Tengo hábitos sostenibles que me ayudan a mantener mi energía y equilibrio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(descanso, alimentación, gestión del tiempo)?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8. ¿Pido ayuda o delego cuando reconozco mis límites o saturación?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9. ¿Reviso y ajusto mis prioridades con regularidad para mantener foco y coherencia?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10. ¿Soy constante con los compromisos que asumo conmigo mismo/a?</a:t>
            </a:r>
            <a:endParaRPr lang="en-CA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AEF58D-7D4C-140E-3C76-4670B6F559D5}"/>
              </a:ext>
            </a:extLst>
          </p:cNvPr>
          <p:cNvSpPr txBox="1"/>
          <p:nvPr/>
        </p:nvSpPr>
        <p:spPr>
          <a:xfrm>
            <a:off x="7235231" y="733082"/>
            <a:ext cx="362448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1800" b="1" i="0" u="none" strike="noStrike" baseline="0" dirty="0">
                <a:solidFill>
                  <a:srgbClr val="66B3E6"/>
                </a:solidFill>
                <a:latin typeface="SRASans1.0-Bold"/>
              </a:rPr>
              <a:t>Pilar 3: automotivación hacia una visión significativa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11. ¿Tengo metas personales que me inspiran más allá de los resultados laborales?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12. ¿Me siento con capacidad para tomar decisiones alineadas con mi propósito,</a:t>
            </a:r>
          </a:p>
          <a:p>
            <a:pPr algn="l"/>
            <a:r>
              <a:rPr lang="en-CA" sz="1800" b="0" i="0" u="none" strike="noStrike" baseline="0" dirty="0" err="1">
                <a:solidFill>
                  <a:srgbClr val="000000"/>
                </a:solidFill>
                <a:latin typeface="SRASans1.0-Book"/>
              </a:rPr>
              <a:t>incluso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 en </a:t>
            </a:r>
            <a:r>
              <a:rPr lang="en-CA" sz="1800" b="0" i="0" u="none" strike="noStrike" baseline="0" dirty="0" err="1">
                <a:solidFill>
                  <a:srgbClr val="000000"/>
                </a:solidFill>
                <a:latin typeface="SRASans1.0-Book"/>
              </a:rPr>
              <a:t>contextos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 </a:t>
            </a:r>
            <a:r>
              <a:rPr lang="en-CA" sz="1800" b="0" i="0" u="none" strike="noStrike" baseline="0" dirty="0" err="1">
                <a:solidFill>
                  <a:srgbClr val="000000"/>
                </a:solidFill>
                <a:latin typeface="SRASans1.0-Book"/>
              </a:rPr>
              <a:t>difíciles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13. ¿Me levanto con ganas de contribuir y crecer, incluso en los días complejos?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14. ¿Busco oportunidades de aprendizaje aunque no estén «marcadas» por la</a:t>
            </a:r>
          </a:p>
          <a:p>
            <a:pPr algn="l"/>
            <a:r>
              <a:rPr lang="en-CA" sz="1800" b="0" i="0" u="none" strike="noStrike" baseline="0" dirty="0" err="1">
                <a:solidFill>
                  <a:srgbClr val="000000"/>
                </a:solidFill>
                <a:latin typeface="SRASans1.0-Book"/>
              </a:rPr>
              <a:t>empresa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?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15. ¿Comparto mis ideas o proyectos con otros como forma de crear impacto y motivación</a:t>
            </a:r>
          </a:p>
          <a:p>
            <a:pPr algn="l"/>
            <a:r>
              <a:rPr lang="en-CA" sz="1800" b="0" i="0" u="none" strike="noStrike" baseline="0" dirty="0" err="1">
                <a:solidFill>
                  <a:srgbClr val="000000"/>
                </a:solidFill>
                <a:latin typeface="SRASans1.0-Book"/>
              </a:rPr>
              <a:t>colectiva</a:t>
            </a:r>
            <a:r>
              <a:rPr lang="en-CA" sz="1800" b="0" i="0" u="none" strike="noStrike" baseline="0" dirty="0">
                <a:solidFill>
                  <a:srgbClr val="000000"/>
                </a:solidFill>
                <a:latin typeface="SRASans1.0-Book"/>
              </a:rPr>
              <a:t>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31045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CA0ED5-1555-07DA-B9D0-157911141A7E}"/>
              </a:ext>
            </a:extLst>
          </p:cNvPr>
          <p:cNvSpPr txBox="1"/>
          <p:nvPr/>
        </p:nvSpPr>
        <p:spPr>
          <a:xfrm>
            <a:off x="9438028" y="2776633"/>
            <a:ext cx="23578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 err="1"/>
              <a:t>Tabla</a:t>
            </a:r>
            <a:r>
              <a:rPr lang="en-CA" dirty="0"/>
              <a:t> 7.3.a </a:t>
            </a:r>
            <a:r>
              <a:rPr lang="en-CA" dirty="0" err="1"/>
              <a:t>Características</a:t>
            </a:r>
            <a:r>
              <a:rPr lang="en-CA" dirty="0"/>
              <a:t> de la </a:t>
            </a:r>
            <a:r>
              <a:rPr lang="en-CA" dirty="0" err="1"/>
              <a:t>cultura</a:t>
            </a:r>
            <a:r>
              <a:rPr lang="en-CA" dirty="0"/>
              <a:t> </a:t>
            </a:r>
            <a:r>
              <a:rPr lang="en-CA" dirty="0" err="1"/>
              <a:t>organizacional</a:t>
            </a:r>
            <a:r>
              <a:rPr lang="en-CA" dirty="0"/>
              <a:t> </a:t>
            </a:r>
            <a:r>
              <a:rPr lang="en-CA" dirty="0" err="1"/>
              <a:t>positiva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31EEAD-3166-5798-3767-FE305D092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411" y="208108"/>
            <a:ext cx="8003582" cy="60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97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B8EF8-9FF4-6009-DFA1-E8D783E0B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FCC22E-2A71-1AE3-A052-07C492196343}"/>
              </a:ext>
            </a:extLst>
          </p:cNvPr>
          <p:cNvSpPr txBox="1"/>
          <p:nvPr/>
        </p:nvSpPr>
        <p:spPr>
          <a:xfrm>
            <a:off x="9438028" y="2776633"/>
            <a:ext cx="23578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 err="1"/>
              <a:t>Tabla</a:t>
            </a:r>
            <a:r>
              <a:rPr lang="en-CA" dirty="0"/>
              <a:t> 7.3.b </a:t>
            </a:r>
            <a:r>
              <a:rPr lang="en-CA" dirty="0" err="1"/>
              <a:t>Características</a:t>
            </a:r>
            <a:r>
              <a:rPr lang="en-CA" dirty="0"/>
              <a:t> de la </a:t>
            </a:r>
            <a:r>
              <a:rPr lang="en-CA" dirty="0" err="1"/>
              <a:t>cultura</a:t>
            </a:r>
            <a:r>
              <a:rPr lang="en-CA" dirty="0"/>
              <a:t> </a:t>
            </a:r>
            <a:r>
              <a:rPr lang="en-CA" dirty="0" err="1"/>
              <a:t>organizacional</a:t>
            </a:r>
            <a:r>
              <a:rPr lang="en-CA" dirty="0"/>
              <a:t> </a:t>
            </a:r>
            <a:r>
              <a:rPr lang="en-CA" dirty="0" err="1"/>
              <a:t>positiva</a:t>
            </a:r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72A6E-66BA-28BA-562B-499E251C5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76" y="201548"/>
            <a:ext cx="8129845" cy="5147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7F4FBD-77FA-9449-EC4B-AF4C18C7C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081" y="716301"/>
            <a:ext cx="8069389" cy="540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19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FEC1D4-23CF-3790-26D9-F27ECB59F5AC}"/>
              </a:ext>
            </a:extLst>
          </p:cNvPr>
          <p:cNvSpPr txBox="1"/>
          <p:nvPr/>
        </p:nvSpPr>
        <p:spPr>
          <a:xfrm>
            <a:off x="9568081" y="2800126"/>
            <a:ext cx="21220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Tabla 7.4. Características que definen una cultura organizacional negativa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42494-A1B5-7224-6EE4-21412E632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191" y="0"/>
            <a:ext cx="66669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03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0694A7-E057-891F-FEC9-918EE9FE0432}"/>
              </a:ext>
            </a:extLst>
          </p:cNvPr>
          <p:cNvSpPr txBox="1"/>
          <p:nvPr/>
        </p:nvSpPr>
        <p:spPr>
          <a:xfrm>
            <a:off x="9496997" y="3209600"/>
            <a:ext cx="28587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Tabla 7.5. </a:t>
            </a:r>
          </a:p>
          <a:p>
            <a:r>
              <a:rPr lang="es-ES" dirty="0"/>
              <a:t>Modelos actuales de liderazgo por valores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3871DE-1186-C6A9-DD24-6BA58E064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205" y="166349"/>
            <a:ext cx="8133193" cy="667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989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2C210E-19D9-2F31-02E8-9A29DB790F64}"/>
              </a:ext>
            </a:extLst>
          </p:cNvPr>
          <p:cNvSpPr txBox="1"/>
          <p:nvPr/>
        </p:nvSpPr>
        <p:spPr>
          <a:xfrm>
            <a:off x="9752254" y="2831562"/>
            <a:ext cx="19572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 err="1"/>
              <a:t>Tabla</a:t>
            </a:r>
            <a:r>
              <a:rPr lang="en-CA" dirty="0"/>
              <a:t> 7.6. </a:t>
            </a:r>
          </a:p>
          <a:p>
            <a:r>
              <a:rPr lang="en-CA" dirty="0" err="1"/>
              <a:t>Lecturas</a:t>
            </a:r>
            <a:r>
              <a:rPr lang="en-CA" dirty="0"/>
              <a:t> </a:t>
            </a:r>
            <a:r>
              <a:rPr lang="en-CA" dirty="0" err="1"/>
              <a:t>sobre</a:t>
            </a:r>
            <a:r>
              <a:rPr lang="en-CA" dirty="0"/>
              <a:t> </a:t>
            </a:r>
            <a:r>
              <a:rPr lang="en-CA" dirty="0" err="1"/>
              <a:t>modelos</a:t>
            </a:r>
            <a:r>
              <a:rPr lang="en-CA" dirty="0"/>
              <a:t> </a:t>
            </a:r>
            <a:r>
              <a:rPr lang="en-CA" dirty="0" err="1"/>
              <a:t>referentes</a:t>
            </a:r>
            <a:r>
              <a:rPr lang="en-CA" dirty="0"/>
              <a:t> de </a:t>
            </a:r>
            <a:r>
              <a:rPr lang="en-CA" dirty="0" err="1"/>
              <a:t>liderazgo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928C43-865C-7268-5FB4-7D41364CF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231" y="-32311"/>
            <a:ext cx="64961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22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84" y="497250"/>
            <a:ext cx="9875463" cy="999746"/>
          </a:xfrm>
        </p:spPr>
        <p:txBody>
          <a:bodyPr/>
          <a:lstStyle/>
          <a:p>
            <a:r>
              <a:rPr lang="es-ES" noProof="0" dirty="0"/>
              <a:t>Reflexiones finales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983D37D-D466-63AA-CE24-3CA641AC5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55036E0-AF4D-DC6F-8A88-530B8569A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590E020-8444-5059-0627-2886C8974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3AE113E-B665-E675-073D-96B8A7D40B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008" y="1627904"/>
            <a:ext cx="6239746" cy="113363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245CD93-BCCD-92B6-2466-D9516DD3C1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3046" y="2761537"/>
            <a:ext cx="6897063" cy="106694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043B559-49CE-5AC6-AC08-82945BF5C1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4843" y="3928837"/>
            <a:ext cx="6744641" cy="80973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CE213C2-DF28-7A02-DFAB-37C47F4E94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8727" y="4901564"/>
            <a:ext cx="6735115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917F-1F50-87D5-07B2-15A2CFCD9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 Capitulos</a:t>
            </a:r>
            <a:endParaRPr lang="en-CA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D90AA76-686C-6B1A-9AFA-DAC5FE3F9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774" y="1964935"/>
            <a:ext cx="6333104" cy="10819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0A6716-FAE7-F6AD-AE03-875AFDA76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434" y="2987561"/>
            <a:ext cx="6404387" cy="11430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93E6652-9C39-18DA-481A-094EEBC04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34" y="4239197"/>
            <a:ext cx="6687572" cy="75141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A4E3966-CF6A-3480-BE2D-BEAC109BC0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774" y="5074001"/>
            <a:ext cx="6554493" cy="75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02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C2F7358-1746-3DCA-2AC4-D6B5CB309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D96D05-34F6-08F1-4D04-01559FDAB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645" y="3988431"/>
            <a:ext cx="5221364" cy="24617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43A9CF-69D8-9970-519B-433C0638E6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066" y="1006297"/>
            <a:ext cx="8345736" cy="289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2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FF3A352-F3A0-BEFD-E48D-F44F9CFC9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D5255A6-7B0D-2E08-10E3-B929848DE746}"/>
              </a:ext>
            </a:extLst>
          </p:cNvPr>
          <p:cNvSpPr txBox="1"/>
          <p:nvPr/>
        </p:nvSpPr>
        <p:spPr>
          <a:xfrm>
            <a:off x="8778886" y="1402239"/>
            <a:ext cx="255579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7.1.a</a:t>
            </a:r>
          </a:p>
          <a:p>
            <a:endParaRPr lang="es-ES" b="1" dirty="0">
              <a:solidFill>
                <a:srgbClr val="0D5AE6"/>
              </a:solidFill>
              <a:latin typeface="SRASans1.0-Bold"/>
            </a:endParaRPr>
          </a:p>
          <a:p>
            <a:r>
              <a:rPr lang="es-ES" sz="1800" b="1" i="0" u="none" strike="noStrike" baseline="0" dirty="0">
                <a:latin typeface="SRASans1.0-Bold"/>
              </a:rPr>
              <a:t>Diferencias clave entre el liderazgo tradicional y el liderazgo transformacional</a:t>
            </a:r>
            <a:endParaRPr lang="es-ES" b="1" dirty="0">
              <a:latin typeface="SRASans1.0-Bold"/>
            </a:endParaRPr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6851ED-C63F-2CE8-4842-EC89FE4B1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065" y="816586"/>
            <a:ext cx="7144747" cy="515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FF876-DB1B-A30B-4DA5-DF7B3CB8F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AC9E222-F9CA-ED02-CEBE-1E3B7A02C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6D93903-96D3-AF98-26F5-0A2D55CFC6A4}"/>
              </a:ext>
            </a:extLst>
          </p:cNvPr>
          <p:cNvSpPr txBox="1"/>
          <p:nvPr/>
        </p:nvSpPr>
        <p:spPr>
          <a:xfrm>
            <a:off x="8778886" y="1402239"/>
            <a:ext cx="255579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7.1.b</a:t>
            </a:r>
          </a:p>
          <a:p>
            <a:endParaRPr lang="es-ES" b="1" dirty="0">
              <a:solidFill>
                <a:srgbClr val="0D5AE6"/>
              </a:solidFill>
              <a:latin typeface="SRASans1.0-Bold"/>
            </a:endParaRPr>
          </a:p>
          <a:p>
            <a:r>
              <a:rPr lang="es-ES" sz="1800" b="1" i="0" u="none" strike="noStrike" baseline="0" dirty="0">
                <a:latin typeface="SRASans1.0-Bold"/>
              </a:rPr>
              <a:t>Diferencias clave entre el liderazgo tradicional y el liderazgo transformacional</a:t>
            </a:r>
            <a:endParaRPr lang="es-ES" b="1" dirty="0">
              <a:latin typeface="SRASans1.0-Bold"/>
            </a:endParaRPr>
          </a:p>
          <a:p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06FA54-E106-88BB-1505-316C5CA7A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125" y="851165"/>
            <a:ext cx="6963747" cy="6192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12FD9A-B3D5-0DD7-5C2E-C2ADFEB6DA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283" y="1435606"/>
            <a:ext cx="7087589" cy="48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8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3A16F-FABD-848B-D230-CA3105B7C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4E6326-C5F3-6C74-4E68-91A768341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AB715A-5D6E-A037-633E-BFAE3F3AB465}"/>
              </a:ext>
            </a:extLst>
          </p:cNvPr>
          <p:cNvSpPr txBox="1"/>
          <p:nvPr/>
        </p:nvSpPr>
        <p:spPr>
          <a:xfrm>
            <a:off x="3606711" y="136088"/>
            <a:ext cx="6101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Figura 7.1. Análisis sobre la Influencia que se espera tenga la IA en las carreras en los próximos 5 años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9B0EB0-3185-CD82-14F2-504B677AC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152" y="1471339"/>
            <a:ext cx="8912575" cy="489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23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959B1-1DBE-07FA-22E4-5E2BC3DC6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A9C4FE-9AF0-9104-7FCF-ACC63D0D6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EE5057-9A38-0A51-5F0A-DF4B77852DE1}"/>
              </a:ext>
            </a:extLst>
          </p:cNvPr>
          <p:cNvSpPr txBox="1"/>
          <p:nvPr/>
        </p:nvSpPr>
        <p:spPr>
          <a:xfrm>
            <a:off x="5988028" y="190141"/>
            <a:ext cx="21381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 err="1">
                <a:solidFill>
                  <a:srgbClr val="202C8F"/>
                </a:solidFill>
              </a:rPr>
              <a:t>Figura</a:t>
            </a:r>
            <a:r>
              <a:rPr lang="en-CA" sz="2400" dirty="0">
                <a:solidFill>
                  <a:srgbClr val="202C8F"/>
                </a:solidFill>
              </a:rPr>
              <a:t> 7.2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855679-C779-936E-8940-AAE952A31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731" y="645456"/>
            <a:ext cx="4020111" cy="9526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986467-5B60-E70E-0D13-269C1BA4E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2714" y="1980408"/>
            <a:ext cx="8459890" cy="37967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41CC13-D8DE-405A-2289-30E15C9859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88" y="2403016"/>
            <a:ext cx="2313465" cy="100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28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D1FED9D-FE58-4946-187B-0ADFC98E8B81}"/>
              </a:ext>
            </a:extLst>
          </p:cNvPr>
          <p:cNvSpPr txBox="1"/>
          <p:nvPr/>
        </p:nvSpPr>
        <p:spPr>
          <a:xfrm>
            <a:off x="1880498" y="244397"/>
            <a:ext cx="63135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02C8F"/>
                </a:solidFill>
              </a:rPr>
              <a:t>Figura 7.3. </a:t>
            </a:r>
          </a:p>
          <a:p>
            <a:pPr algn="ctr"/>
            <a:r>
              <a:rPr lang="es-ES" sz="2000" dirty="0"/>
              <a:t>Contribuciones del autoliderazgo en el talento 5.0</a:t>
            </a:r>
            <a:endParaRPr lang="en-CA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C6A76E-1423-6B1E-3F7E-F951BC48C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68" y="1419990"/>
            <a:ext cx="9826081" cy="399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59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A9970-5E11-3E71-EB05-90BC3117D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8EB78C-BAEF-AB75-6D4F-1328F7A00C21}"/>
              </a:ext>
            </a:extLst>
          </p:cNvPr>
          <p:cNvSpPr txBox="1"/>
          <p:nvPr/>
        </p:nvSpPr>
        <p:spPr>
          <a:xfrm>
            <a:off x="9906537" y="2242491"/>
            <a:ext cx="17412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Tabla 7.2</a:t>
            </a:r>
          </a:p>
          <a:p>
            <a:r>
              <a:rPr lang="es-ES" sz="1800" b="1" i="0" u="none" strike="noStrike" baseline="0" dirty="0">
                <a:solidFill>
                  <a:srgbClr val="0D5AE6"/>
                </a:solidFill>
                <a:latin typeface="SRASans1.0-Bold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SRASans1.0-Book"/>
              </a:rPr>
              <a:t>Comparativa Clara vs. Javier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D6AFBE-FFCB-9E2B-7CBD-6B90B4217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76" y="1544273"/>
            <a:ext cx="9313817" cy="384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10189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{702ED4E9-645D-412F-8F14-85EFF0BF2D7C}TF8a9b5915-b8c7-461e-8cdd-693d48b5e32371f7b7e2_win32-4bf0b9a2ea37</Template>
  <TotalTime>3300</TotalTime>
  <Words>417</Words>
  <Application>Microsoft Office PowerPoint</Application>
  <PresentationFormat>Panorámica</PresentationFormat>
  <Paragraphs>47</Paragraphs>
  <Slides>16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SRASans1.0-Bold</vt:lpstr>
      <vt:lpstr>SRASans1.0-Book</vt:lpstr>
      <vt:lpstr>Arial</vt:lpstr>
      <vt:lpstr>Arial Black</vt:lpstr>
      <vt:lpstr>Calibri</vt:lpstr>
      <vt:lpstr>Sabon Next LT</vt:lpstr>
      <vt:lpstr>Custom</vt:lpstr>
      <vt:lpstr>ROMPIENDO EL JUEGO     </vt:lpstr>
      <vt:lpstr>Sub Capitulos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Reflexiones finales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 Dolan Landau</dc:creator>
  <cp:lastModifiedBy>Sanchez, Cristina</cp:lastModifiedBy>
  <cp:revision>14</cp:revision>
  <dcterms:created xsi:type="dcterms:W3CDTF">2025-09-23T07:11:49Z</dcterms:created>
  <dcterms:modified xsi:type="dcterms:W3CDTF">2025-09-30T11:23:34Z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2025-09-23T07:57:36Z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ebc4f4fe-da8b-41d8-bfc1-2b88f71fcec6</vt:lpwstr>
  </property>
  <property fmtid="{D5CDD505-2E9C-101B-9397-08002B2CF9AE}" pid="8" name="MSIP_Label_defa4170-0d19-0005-0004-bc88714345d2_ActionId">
    <vt:lpwstr>d9c85001-cb4c-4533-a12b-65e13cdd3830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