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312" r:id="rId5"/>
    <p:sldId id="340" r:id="rId6"/>
    <p:sldId id="323" r:id="rId7"/>
    <p:sldId id="281" r:id="rId8"/>
    <p:sldId id="344" r:id="rId9"/>
    <p:sldId id="328" r:id="rId10"/>
    <p:sldId id="337" r:id="rId11"/>
    <p:sldId id="341" r:id="rId12"/>
    <p:sldId id="342" r:id="rId13"/>
    <p:sldId id="343" r:id="rId14"/>
    <p:sldId id="345" r:id="rId15"/>
    <p:sldId id="346" r:id="rId16"/>
    <p:sldId id="347" r:id="rId17"/>
    <p:sldId id="348" r:id="rId18"/>
    <p:sldId id="349" r:id="rId19"/>
    <p:sldId id="321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5388" autoAdjust="0"/>
  </p:normalViewPr>
  <p:slideViewPr>
    <p:cSldViewPr snapToGrid="0" snapToObjects="1">
      <p:cViewPr varScale="1">
        <p:scale>
          <a:sx n="59" d="100"/>
          <a:sy n="59" d="100"/>
        </p:scale>
        <p:origin x="848" y="5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22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3381B-801D-E83B-623E-F1629753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767D5-FFA3-B73E-D6CE-AE9E0E474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B2BAD-2D91-6581-2C81-88D535AC6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5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1EA9A-473A-BC2F-A750-9657DAF0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77D9A-44A5-10BD-5790-CFEF24A7F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64BD8-3904-3BC2-C5E0-069380BE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4CDD-4518-4BEE-9222-87281FA32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6D112-98A3-218D-A93B-812FEFA4D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C7DF1-AF26-DE6D-E1EA-41B93DAD1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51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1A555-4050-58B4-BCE8-63FDD57B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AD2B7-5EFD-ED6A-D787-83B68F7C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B87D4-55BD-C113-D0E9-9B62D83EC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559" y="1796255"/>
            <a:ext cx="2915057" cy="117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DA472-9B24-7971-4DB2-37A9B7D2A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115" y="3092966"/>
            <a:ext cx="3608008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67EEC1-3BE9-0FF6-7C5F-F70D19EFA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695" y="4110997"/>
            <a:ext cx="6725589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48AD1-2CF9-86FC-77C2-78CE7C01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B37420-351C-DAF0-43EF-EFDDAAD1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005" y="157874"/>
            <a:ext cx="3696216" cy="4096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432210-07F8-DCE1-937C-101F45EBE339}"/>
              </a:ext>
            </a:extLst>
          </p:cNvPr>
          <p:cNvSpPr txBox="1"/>
          <p:nvPr/>
        </p:nvSpPr>
        <p:spPr>
          <a:xfrm>
            <a:off x="259296" y="671691"/>
            <a:ext cx="28716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800" b="1" i="0" u="none" strike="noStrike" baseline="0" dirty="0">
                <a:solidFill>
                  <a:srgbClr val="66B3E6"/>
                </a:solidFill>
                <a:latin typeface="SRASans1.0-Bold"/>
              </a:rPr>
              <a:t>Pilar 1: </a:t>
            </a:r>
            <a:r>
              <a:rPr lang="en-CA" sz="1800" b="1" i="0" u="none" strike="noStrike" baseline="0" dirty="0" err="1">
                <a:solidFill>
                  <a:srgbClr val="66B3E6"/>
                </a:solidFill>
                <a:latin typeface="SRASans1.0-Bold"/>
              </a:rPr>
              <a:t>autoconocimiento</a:t>
            </a:r>
            <a:endParaRPr lang="en-CA" sz="1800" b="1" i="0" u="none" strike="noStrike" baseline="0" dirty="0">
              <a:solidFill>
                <a:srgbClr val="66B3E6"/>
              </a:solidFill>
              <a:latin typeface="SRASans1.0-Bold"/>
            </a:endParaRP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1. ¿Tengo claridad sobre mis valores personales y cómo se relacionan con mi trabajo</a:t>
            </a:r>
          </a:p>
          <a:p>
            <a:pPr algn="l"/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diario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2. ¿Conozco mis fortalezas y áreas de mejora y las tengo en cuenta al tomar decisiones</a:t>
            </a:r>
          </a:p>
          <a:p>
            <a:pPr algn="l"/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importantes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3. ¿Soy consciente del impacto que tienen mis emociones y comportamientos en los</a:t>
            </a:r>
          </a:p>
          <a:p>
            <a:pPr algn="l"/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demás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4. ¿Sé cuál es mi propósito profesional y qué tipo de legado quiero dejar?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5. ¿Dedico tiempo regular a la reflexión personal sobre lo que me motiva o me bloquea?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60B7E-3E15-11D3-9A83-8CE8D7D98716}"/>
              </a:ext>
            </a:extLst>
          </p:cNvPr>
          <p:cNvSpPr txBox="1"/>
          <p:nvPr/>
        </p:nvSpPr>
        <p:spPr>
          <a:xfrm>
            <a:off x="3693950" y="671691"/>
            <a:ext cx="301380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solidFill>
                  <a:srgbClr val="66B3E6"/>
                </a:solidFill>
                <a:latin typeface="SRASans1.0-Bold"/>
              </a:rPr>
              <a:t>Pilar 2: autogestión emocional y conductual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6. ¿Soy capaz de mantener la calma y la claridad en momentos de presión o incertidumbre?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7. ¿Tengo hábitos sostenibles que me ayudan a mantener mi energía y equilibrio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(descanso, alimentación, gestión del tiempo)?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8. ¿Pido ayuda o delego cuando reconozco mis límites o saturación?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9. ¿Reviso y ajusto mis prioridades con regularidad para mantener foco y coherencia?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10. ¿Soy constante con los compromisos que asumo conmigo mismo/a?</a:t>
            </a:r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AEF58D-7D4C-140E-3C76-4670B6F559D5}"/>
              </a:ext>
            </a:extLst>
          </p:cNvPr>
          <p:cNvSpPr txBox="1"/>
          <p:nvPr/>
        </p:nvSpPr>
        <p:spPr>
          <a:xfrm>
            <a:off x="7235231" y="733082"/>
            <a:ext cx="36244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0" u="none" strike="noStrike" baseline="0" dirty="0">
                <a:solidFill>
                  <a:srgbClr val="66B3E6"/>
                </a:solidFill>
                <a:latin typeface="SRASans1.0-Bold"/>
              </a:rPr>
              <a:t>Pilar 3: automotivación hacia una visión significativa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11. ¿Tengo metas personales que me inspiran más allá de los resultados laborales?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12. ¿Me siento con capacidad para tomar decisiones alineadas con mi propósito,</a:t>
            </a:r>
          </a:p>
          <a:p>
            <a:pPr algn="l"/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incluso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 en </a:t>
            </a:r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contextos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 </a:t>
            </a:r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difíciles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13. ¿Me levanto con ganas de contribuir y crecer, incluso en los días complejos?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14. ¿Busco oportunidades de aprendizaje aunque no estén «marcadas» por la</a:t>
            </a:r>
          </a:p>
          <a:p>
            <a:pPr algn="l"/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empresa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?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15. ¿Comparto mis ideas o proyectos con otros como forma de crear impacto y motivación</a:t>
            </a:r>
          </a:p>
          <a:p>
            <a:pPr algn="l"/>
            <a:r>
              <a:rPr lang="en-CA" sz="1800" b="0" i="0" u="none" strike="noStrike" baseline="0" dirty="0" err="1">
                <a:solidFill>
                  <a:srgbClr val="000000"/>
                </a:solidFill>
                <a:latin typeface="SRASans1.0-Book"/>
              </a:rPr>
              <a:t>colectiva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SRASans1.0-Book"/>
              </a:rPr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04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A0ED5-1555-07DA-B9D0-157911141A7E}"/>
              </a:ext>
            </a:extLst>
          </p:cNvPr>
          <p:cNvSpPr txBox="1"/>
          <p:nvPr/>
        </p:nvSpPr>
        <p:spPr>
          <a:xfrm>
            <a:off x="9438028" y="2776633"/>
            <a:ext cx="2357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Tabla</a:t>
            </a:r>
            <a:r>
              <a:rPr lang="en-CA" dirty="0"/>
              <a:t> 7.3.a </a:t>
            </a:r>
            <a:r>
              <a:rPr lang="en-CA" dirty="0" err="1"/>
              <a:t>Características</a:t>
            </a:r>
            <a:r>
              <a:rPr lang="en-CA" dirty="0"/>
              <a:t> de la </a:t>
            </a:r>
            <a:r>
              <a:rPr lang="en-CA" dirty="0" err="1"/>
              <a:t>cultura</a:t>
            </a:r>
            <a:r>
              <a:rPr lang="en-CA" dirty="0"/>
              <a:t> </a:t>
            </a:r>
            <a:r>
              <a:rPr lang="en-CA" dirty="0" err="1"/>
              <a:t>organizacional</a:t>
            </a:r>
            <a:r>
              <a:rPr lang="en-CA" dirty="0"/>
              <a:t> </a:t>
            </a:r>
            <a:r>
              <a:rPr lang="en-CA" dirty="0" err="1"/>
              <a:t>positiva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1EEAD-3166-5798-3767-FE305D09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11" y="208108"/>
            <a:ext cx="8003582" cy="60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B8EF8-9FF4-6009-DFA1-E8D783E0B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FCC22E-2A71-1AE3-A052-07C492196343}"/>
              </a:ext>
            </a:extLst>
          </p:cNvPr>
          <p:cNvSpPr txBox="1"/>
          <p:nvPr/>
        </p:nvSpPr>
        <p:spPr>
          <a:xfrm>
            <a:off x="9438028" y="2776633"/>
            <a:ext cx="2357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Tabla</a:t>
            </a:r>
            <a:r>
              <a:rPr lang="en-CA" dirty="0"/>
              <a:t> 7.3.b </a:t>
            </a:r>
            <a:r>
              <a:rPr lang="en-CA" dirty="0" err="1"/>
              <a:t>Características</a:t>
            </a:r>
            <a:r>
              <a:rPr lang="en-CA" dirty="0"/>
              <a:t> de la </a:t>
            </a:r>
            <a:r>
              <a:rPr lang="en-CA" dirty="0" err="1"/>
              <a:t>cultura</a:t>
            </a:r>
            <a:r>
              <a:rPr lang="en-CA" dirty="0"/>
              <a:t> </a:t>
            </a:r>
            <a:r>
              <a:rPr lang="en-CA" dirty="0" err="1"/>
              <a:t>organizacional</a:t>
            </a:r>
            <a:r>
              <a:rPr lang="en-CA" dirty="0"/>
              <a:t> </a:t>
            </a:r>
            <a:r>
              <a:rPr lang="en-CA" dirty="0" err="1"/>
              <a:t>positiva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72A6E-66BA-28BA-562B-499E251C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6" y="201548"/>
            <a:ext cx="8129845" cy="514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F4FBD-77FA-9449-EC4B-AF4C18C7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81" y="716301"/>
            <a:ext cx="8069389" cy="54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1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FEC1D4-23CF-3790-26D9-F27ECB59F5AC}"/>
              </a:ext>
            </a:extLst>
          </p:cNvPr>
          <p:cNvSpPr txBox="1"/>
          <p:nvPr/>
        </p:nvSpPr>
        <p:spPr>
          <a:xfrm>
            <a:off x="9568081" y="2800126"/>
            <a:ext cx="21220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Tabla 7.4. Características que definen una cultura organizacional negativa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42494-A1B5-7224-6EE4-21412E63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91" y="0"/>
            <a:ext cx="6666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0694A7-E057-891F-FEC9-918EE9FE0432}"/>
              </a:ext>
            </a:extLst>
          </p:cNvPr>
          <p:cNvSpPr txBox="1"/>
          <p:nvPr/>
        </p:nvSpPr>
        <p:spPr>
          <a:xfrm>
            <a:off x="9496997" y="3209600"/>
            <a:ext cx="2858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Tabla 7.5. </a:t>
            </a:r>
          </a:p>
          <a:p>
            <a:r>
              <a:rPr lang="es-ES" dirty="0"/>
              <a:t>Modelos actuales de liderazgo por valores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871DE-1186-C6A9-DD24-6BA58E064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05" y="166349"/>
            <a:ext cx="8133193" cy="66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8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C210E-19D9-2F31-02E8-9A29DB790F64}"/>
              </a:ext>
            </a:extLst>
          </p:cNvPr>
          <p:cNvSpPr txBox="1"/>
          <p:nvPr/>
        </p:nvSpPr>
        <p:spPr>
          <a:xfrm>
            <a:off x="9752254" y="2831562"/>
            <a:ext cx="19572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Tabla</a:t>
            </a:r>
            <a:r>
              <a:rPr lang="en-CA" dirty="0"/>
              <a:t> 7.6. </a:t>
            </a:r>
          </a:p>
          <a:p>
            <a:r>
              <a:rPr lang="en-CA" dirty="0" err="1"/>
              <a:t>Lecturas</a:t>
            </a:r>
            <a:r>
              <a:rPr lang="en-CA" dirty="0"/>
              <a:t> </a:t>
            </a:r>
            <a:r>
              <a:rPr lang="en-CA" dirty="0" err="1"/>
              <a:t>sobre</a:t>
            </a:r>
            <a:r>
              <a:rPr lang="en-CA" dirty="0"/>
              <a:t> </a:t>
            </a:r>
            <a:r>
              <a:rPr lang="en-CA" dirty="0" err="1"/>
              <a:t>modelos</a:t>
            </a:r>
            <a:r>
              <a:rPr lang="en-CA" dirty="0"/>
              <a:t> </a:t>
            </a:r>
            <a:r>
              <a:rPr lang="en-CA" dirty="0" err="1"/>
              <a:t>referentes</a:t>
            </a:r>
            <a:r>
              <a:rPr lang="en-CA" dirty="0"/>
              <a:t> de </a:t>
            </a:r>
            <a:r>
              <a:rPr lang="en-CA" dirty="0" err="1"/>
              <a:t>liderazgo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28C43-865C-7268-5FB4-7D41364C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31" y="-32311"/>
            <a:ext cx="649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4" y="497250"/>
            <a:ext cx="9875463" cy="999746"/>
          </a:xfrm>
        </p:spPr>
        <p:txBody>
          <a:bodyPr/>
          <a:lstStyle/>
          <a:p>
            <a:r>
              <a:rPr lang="es-ES" noProof="0" dirty="0"/>
              <a:t>Reflexiones finales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83D37D-D466-63AA-CE24-3CA641A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5036E0-AF4D-DC6F-8A88-530B856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0E020-8444-5059-0627-2886C897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AE113E-B665-E675-073D-96B8A7D40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08" y="1627904"/>
            <a:ext cx="6239746" cy="1133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45CD93-BCCD-92B6-2466-D9516DD3C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046" y="2761537"/>
            <a:ext cx="6897063" cy="10669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43B559-49CE-5AC6-AC08-82945BF5C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43" y="3928837"/>
            <a:ext cx="6744641" cy="809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E213C2-DF28-7A02-DFAB-37C47F4E94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727" y="4901564"/>
            <a:ext cx="6735115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917F-1F50-87D5-07B2-15A2CFCD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Capitulos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90AA76-686C-6B1A-9AFA-DAC5FE3F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74" y="1964935"/>
            <a:ext cx="6333104" cy="10819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0A6716-FAE7-F6AD-AE03-875AFDA76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34" y="2987561"/>
            <a:ext cx="6404387" cy="11430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3E6652-9C39-18DA-481A-094EEBC04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34" y="4239197"/>
            <a:ext cx="6687572" cy="7514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4E3966-CF6A-3480-BE2D-BEAC109BC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774" y="5074001"/>
            <a:ext cx="6554493" cy="7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2F7358-1746-3DCA-2AC4-D6B5CB30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D96D05-34F6-08F1-4D04-01559FDAB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645" y="3988431"/>
            <a:ext cx="5221364" cy="2461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43A9CF-69D8-9970-519B-433C0638E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66" y="1006297"/>
            <a:ext cx="8345736" cy="28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F3A352-F3A0-BEFD-E48D-F44F9CFC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5255A6-7B0D-2E08-10E3-B929848DE746}"/>
              </a:ext>
            </a:extLst>
          </p:cNvPr>
          <p:cNvSpPr txBox="1"/>
          <p:nvPr/>
        </p:nvSpPr>
        <p:spPr>
          <a:xfrm>
            <a:off x="8778886" y="1402239"/>
            <a:ext cx="25557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7.1.a</a:t>
            </a:r>
          </a:p>
          <a:p>
            <a:endParaRPr lang="es-ES" b="1" dirty="0">
              <a:solidFill>
                <a:srgbClr val="0D5AE6"/>
              </a:solidFill>
              <a:latin typeface="SRASans1.0-Bold"/>
            </a:endParaRPr>
          </a:p>
          <a:p>
            <a:r>
              <a:rPr lang="es-ES" sz="1800" b="1" i="0" u="none" strike="noStrike" baseline="0" dirty="0">
                <a:latin typeface="SRASans1.0-Bold"/>
              </a:rPr>
              <a:t>Diferencias clave entre el liderazgo tradicional y el liderazgo transformacional</a:t>
            </a:r>
            <a:endParaRPr lang="es-ES" b="1" dirty="0">
              <a:latin typeface="SRASans1.0-Bold"/>
            </a:endParaRP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851ED-C63F-2CE8-4842-EC89FE4B1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65" y="816586"/>
            <a:ext cx="7144747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FF876-DB1B-A30B-4DA5-DF7B3CB8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AC9E222-F9CA-ED02-CEBE-1E3B7A02C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6D93903-96D3-AF98-26F5-0A2D55CFC6A4}"/>
              </a:ext>
            </a:extLst>
          </p:cNvPr>
          <p:cNvSpPr txBox="1"/>
          <p:nvPr/>
        </p:nvSpPr>
        <p:spPr>
          <a:xfrm>
            <a:off x="8778886" y="1402239"/>
            <a:ext cx="25557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7.1.b</a:t>
            </a:r>
          </a:p>
          <a:p>
            <a:endParaRPr lang="es-ES" b="1" dirty="0">
              <a:solidFill>
                <a:srgbClr val="0D5AE6"/>
              </a:solidFill>
              <a:latin typeface="SRASans1.0-Bold"/>
            </a:endParaRPr>
          </a:p>
          <a:p>
            <a:r>
              <a:rPr lang="es-ES" sz="1800" b="1" i="0" u="none" strike="noStrike" baseline="0" dirty="0">
                <a:latin typeface="SRASans1.0-Bold"/>
              </a:rPr>
              <a:t>Diferencias clave entre el liderazgo tradicional y el liderazgo transformacional</a:t>
            </a:r>
            <a:endParaRPr lang="es-ES" b="1" dirty="0">
              <a:latin typeface="SRASans1.0-Bold"/>
            </a:endParaRP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6FA54-E106-88BB-1505-316C5CA7A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25" y="851165"/>
            <a:ext cx="6963747" cy="619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2FD9A-B3D5-0DD7-5C2E-C2ADFEB6D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83" y="1435606"/>
            <a:ext cx="7087589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A16F-FABD-848B-D230-CA3105B7C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E6326-C5F3-6C74-4E68-91A76834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B715A-5D6E-A037-633E-BFAE3F3AB465}"/>
              </a:ext>
            </a:extLst>
          </p:cNvPr>
          <p:cNvSpPr txBox="1"/>
          <p:nvPr/>
        </p:nvSpPr>
        <p:spPr>
          <a:xfrm>
            <a:off x="3606711" y="136088"/>
            <a:ext cx="6101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Figura 7.1. Análisis sobre la Influencia que se espera tenga la IA en las carreras en los próximos 5 años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B0EB0-3185-CD82-14F2-504B677AC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152" y="1471339"/>
            <a:ext cx="8912575" cy="48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959B1-1DBE-07FA-22E4-5E2BC3DC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A9C4FE-9AF0-9104-7FCF-ACC63D0D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EE5057-9A38-0A51-5F0A-DF4B77852DE1}"/>
              </a:ext>
            </a:extLst>
          </p:cNvPr>
          <p:cNvSpPr txBox="1"/>
          <p:nvPr/>
        </p:nvSpPr>
        <p:spPr>
          <a:xfrm>
            <a:off x="5988028" y="190141"/>
            <a:ext cx="213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 err="1">
                <a:solidFill>
                  <a:srgbClr val="202C8F"/>
                </a:solidFill>
              </a:rPr>
              <a:t>Figura</a:t>
            </a:r>
            <a:r>
              <a:rPr lang="en-CA" sz="2400" dirty="0">
                <a:solidFill>
                  <a:srgbClr val="202C8F"/>
                </a:solidFill>
              </a:rPr>
              <a:t> 7.2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855679-C779-936E-8940-AAE952A31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731" y="645456"/>
            <a:ext cx="4020111" cy="952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86467-5B60-E70E-0D13-269C1BA4E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14" y="1980408"/>
            <a:ext cx="8459890" cy="379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41CC13-D8DE-405A-2289-30E15C985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88" y="2403016"/>
            <a:ext cx="2313465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1FED9D-FE58-4946-187B-0ADFC98E8B81}"/>
              </a:ext>
            </a:extLst>
          </p:cNvPr>
          <p:cNvSpPr txBox="1"/>
          <p:nvPr/>
        </p:nvSpPr>
        <p:spPr>
          <a:xfrm>
            <a:off x="1880498" y="244397"/>
            <a:ext cx="6313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202C8F"/>
                </a:solidFill>
              </a:rPr>
              <a:t>Figura 7.3. </a:t>
            </a:r>
          </a:p>
          <a:p>
            <a:pPr algn="ctr"/>
            <a:r>
              <a:rPr lang="es-ES" sz="2000" dirty="0"/>
              <a:t>Contribuciones del autoliderazgo en el talento 5.0</a:t>
            </a:r>
            <a:endParaRPr lang="en-CA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6A76E-1423-6B1E-3F7E-F951BC48C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8" y="1419990"/>
            <a:ext cx="9826081" cy="39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9970-5E11-3E71-EB05-90BC3117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8EB78C-BAEF-AB75-6D4F-1328F7A00C21}"/>
              </a:ext>
            </a:extLst>
          </p:cNvPr>
          <p:cNvSpPr txBox="1"/>
          <p:nvPr/>
        </p:nvSpPr>
        <p:spPr>
          <a:xfrm>
            <a:off x="9906537" y="2242491"/>
            <a:ext cx="1741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Tabla 7.2</a:t>
            </a:r>
          </a:p>
          <a:p>
            <a:r>
              <a:rPr lang="es-ES" sz="1800" b="1" i="0" u="none" strike="noStrike" baseline="0" dirty="0">
                <a:solidFill>
                  <a:srgbClr val="0D5AE6"/>
                </a:solidFill>
                <a:latin typeface="SRASans1.0-Bold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SRASans1.0-Book"/>
              </a:rPr>
              <a:t>Comparativa Clara vs. Javier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6AFBE-FFCB-9E2B-7CBD-6B90B421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6" y="1544273"/>
            <a:ext cx="9313817" cy="3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18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3300</TotalTime>
  <Words>417</Words>
  <Application>Microsoft Office PowerPoint</Application>
  <PresentationFormat>Panorámica</PresentationFormat>
  <Paragraphs>47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SRASans1.0-Bold</vt:lpstr>
      <vt:lpstr>SRASans1.0-Book</vt:lpstr>
      <vt:lpstr>Arial</vt:lpstr>
      <vt:lpstr>Arial Black</vt:lpstr>
      <vt:lpstr>Calibri</vt:lpstr>
      <vt:lpstr>Sabon Next LT</vt:lpstr>
      <vt:lpstr>Custom</vt:lpstr>
      <vt:lpstr>ROMPIENDO EL JUEGO     </vt:lpstr>
      <vt:lpstr>Sub Capitulos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Reflexiones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14</cp:revision>
  <dcterms:created xsi:type="dcterms:W3CDTF">2025-09-23T07:11:49Z</dcterms:created>
  <dcterms:modified xsi:type="dcterms:W3CDTF">2025-09-30T11:23:34Z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