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312" r:id="rId5"/>
    <p:sldId id="340" r:id="rId6"/>
    <p:sldId id="323" r:id="rId7"/>
    <p:sldId id="281" r:id="rId8"/>
    <p:sldId id="344" r:id="rId9"/>
    <p:sldId id="350" r:id="rId10"/>
    <p:sldId id="342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21" r:id="rId2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59" d="100"/>
          <a:sy n="59" d="100"/>
        </p:scale>
        <p:origin x="848" y="5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3381B-801D-E83B-623E-F1629753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767D5-FFA3-B73E-D6CE-AE9E0E474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B2BAD-2D91-6581-2C81-88D535AC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5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160B4-AA83-FD92-F0F2-5B70E101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DCB6C-72A7-10F9-72F3-9AD544B24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A91B4-9E01-C87F-13F7-E497368E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81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41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B87D4-55BD-C113-D0E9-9B62D83EC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59" y="1796255"/>
            <a:ext cx="2915057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DA472-9B24-7971-4DB2-37A9B7D2A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115" y="3092966"/>
            <a:ext cx="3608008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8D6F7-FF7E-945B-72A4-ED004F3B9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86" y="3887282"/>
            <a:ext cx="713522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3E3A1-9D2D-7C97-CC9E-9EFE085D7B12}"/>
              </a:ext>
            </a:extLst>
          </p:cNvPr>
          <p:cNvSpPr txBox="1"/>
          <p:nvPr/>
        </p:nvSpPr>
        <p:spPr>
          <a:xfrm>
            <a:off x="9868574" y="2967335"/>
            <a:ext cx="2374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8.3. </a:t>
            </a:r>
          </a:p>
          <a:p>
            <a:r>
              <a:rPr lang="es-ES" dirty="0"/>
              <a:t>Aplicaciones y definiciones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28EB6-B326-422C-2118-3AB00FF3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97" y="1696327"/>
            <a:ext cx="8807127" cy="3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5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5E3A2-5BA9-7199-D8C5-DE95E195A298}"/>
              </a:ext>
            </a:extLst>
          </p:cNvPr>
          <p:cNvSpPr txBox="1"/>
          <p:nvPr/>
        </p:nvSpPr>
        <p:spPr>
          <a:xfrm>
            <a:off x="9122190" y="2560588"/>
            <a:ext cx="2293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8.4. Aplicaciones de la creatividad en talento 5.0 Integradas con IA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38B40-E767-8184-176C-7A6858CF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9" y="723699"/>
            <a:ext cx="8679692" cy="52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FE091-1681-7B4C-1959-C4652E6A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07" y="289760"/>
            <a:ext cx="6430272" cy="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79A6B-B1C4-F9A1-0252-B0916E17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42" y="1354244"/>
            <a:ext cx="6329316" cy="48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07A91-1B02-1259-8191-F0BCDA37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32" y="143054"/>
            <a:ext cx="7030431" cy="56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60AED-E1FC-BD34-6E1C-81A85983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52" y="857343"/>
            <a:ext cx="8697562" cy="55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6994F-C89F-2F9D-5DE6-1DB7B327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95" y="308370"/>
            <a:ext cx="6868484" cy="438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FF1A2-FFDA-FD9E-167E-B8E9893A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92" y="701882"/>
            <a:ext cx="8407155" cy="5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8241C8-3801-36B3-E171-F3964E0F79BE}"/>
              </a:ext>
            </a:extLst>
          </p:cNvPr>
          <p:cNvSpPr txBox="1"/>
          <p:nvPr/>
        </p:nvSpPr>
        <p:spPr>
          <a:xfrm>
            <a:off x="3193130" y="224067"/>
            <a:ext cx="6095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 err="1">
                <a:solidFill>
                  <a:srgbClr val="202C8F"/>
                </a:solidFill>
              </a:rPr>
              <a:t>Figura</a:t>
            </a:r>
            <a:r>
              <a:rPr lang="en-CA" sz="2400" dirty="0">
                <a:solidFill>
                  <a:srgbClr val="202C8F"/>
                </a:solidFill>
              </a:rPr>
              <a:t> 8.4. </a:t>
            </a:r>
            <a:r>
              <a:rPr lang="en-CA" sz="2400" dirty="0" err="1">
                <a:solidFill>
                  <a:srgbClr val="202C8F"/>
                </a:solidFill>
              </a:rPr>
              <a:t>Principales</a:t>
            </a:r>
            <a:r>
              <a:rPr lang="en-CA" sz="2400" dirty="0">
                <a:solidFill>
                  <a:srgbClr val="202C8F"/>
                </a:solidFill>
              </a:rPr>
              <a:t> </a:t>
            </a:r>
            <a:r>
              <a:rPr lang="en-CA" sz="2400" dirty="0" err="1">
                <a:solidFill>
                  <a:srgbClr val="202C8F"/>
                </a:solidFill>
              </a:rPr>
              <a:t>habilidades</a:t>
            </a:r>
            <a:r>
              <a:rPr lang="en-CA" sz="2400" dirty="0">
                <a:solidFill>
                  <a:srgbClr val="202C8F"/>
                </a:solidFill>
              </a:rPr>
              <a:t> en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91719-E88C-0E50-86CC-9B2E5BF4F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7" y="1032953"/>
            <a:ext cx="5368895" cy="3792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47A52-C465-8E6D-44B2-7660AA0C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09" y="1102928"/>
            <a:ext cx="5311098" cy="2756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4A703-0F54-461E-887E-942F1828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07" y="4856336"/>
            <a:ext cx="6970322" cy="1474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0F6F26-B4EC-87A3-AED3-128C2918166B}"/>
              </a:ext>
            </a:extLst>
          </p:cNvPr>
          <p:cNvSpPr txBox="1"/>
          <p:nvPr/>
        </p:nvSpPr>
        <p:spPr>
          <a:xfrm>
            <a:off x="533132" y="5412085"/>
            <a:ext cx="3563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Fuente: elaboración propia a partir de los</a:t>
            </a:r>
          </a:p>
          <a:p>
            <a:r>
              <a:rPr lang="es-ES" sz="1400" dirty="0"/>
              <a:t>datos extraídos de la Encuesta sobre el futuro del trabajo 2024, del Foro Económico</a:t>
            </a:r>
          </a:p>
          <a:p>
            <a:r>
              <a:rPr lang="es-ES" sz="1400" dirty="0"/>
              <a:t>Mundial (</a:t>
            </a:r>
            <a:r>
              <a:rPr lang="es-ES" sz="1400" dirty="0" err="1"/>
              <a:t>World</a:t>
            </a:r>
            <a:r>
              <a:rPr lang="es-ES" sz="1400" dirty="0"/>
              <a:t> </a:t>
            </a:r>
            <a:r>
              <a:rPr lang="es-ES" sz="1400" dirty="0" err="1"/>
              <a:t>Economic</a:t>
            </a:r>
            <a:r>
              <a:rPr lang="es-ES" sz="1400" dirty="0"/>
              <a:t> </a:t>
            </a:r>
            <a:r>
              <a:rPr lang="es-ES" sz="1400" dirty="0" err="1"/>
              <a:t>Forum</a:t>
            </a:r>
            <a:r>
              <a:rPr lang="es-ES" sz="1400" dirty="0"/>
              <a:t>)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78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085F5-8EBB-FFB1-D2B2-CA755A71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63" y="102720"/>
            <a:ext cx="7001852" cy="75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6C8E8-F492-A175-5D6F-46635E74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92" y="1118070"/>
            <a:ext cx="5818740" cy="3977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3A802-4F61-BE1C-FE62-CA9626248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686" y="1624563"/>
            <a:ext cx="6180432" cy="280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02566-1CCB-BFA9-E34D-D4A8AB5E9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924" y="1110086"/>
            <a:ext cx="3871984" cy="327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9722F-A1C5-D8D6-491F-708DFC847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629" y="5282829"/>
            <a:ext cx="5525271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53C3-06AC-6DC2-5487-59CEB59B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06" y="106559"/>
            <a:ext cx="6573167" cy="1190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88ACB-AC8F-554D-6748-5CDE01C9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5" y="1519550"/>
            <a:ext cx="5205686" cy="3485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013D9-4E14-24A9-BA89-5AAC3D7DE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44" y="73020"/>
            <a:ext cx="2429214" cy="1419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B52E0-99F3-5951-DFBB-392BDDF09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46" y="1666069"/>
            <a:ext cx="5115730" cy="1938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3F038-75AE-EA34-18C1-F98A7D7C8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729" y="3731094"/>
            <a:ext cx="3576530" cy="12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3EBD9A-96A1-04CA-62EC-92BF228B07B9}"/>
              </a:ext>
            </a:extLst>
          </p:cNvPr>
          <p:cNvSpPr txBox="1"/>
          <p:nvPr/>
        </p:nvSpPr>
        <p:spPr>
          <a:xfrm>
            <a:off x="2724621" y="333925"/>
            <a:ext cx="609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C8F"/>
                </a:solidFill>
              </a:rPr>
              <a:t>Tabla 8.5.</a:t>
            </a:r>
            <a:r>
              <a:rPr lang="es-ES" dirty="0"/>
              <a:t> Ejemplos de estrategia de liderazgo para equipos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FA0B5-BC31-58DB-739F-49C4B840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2" y="915847"/>
            <a:ext cx="5994542" cy="2891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C1736-B035-49B1-91AA-3F04B1D0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5238"/>
            <a:ext cx="6000596" cy="4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E307-6646-494A-86B3-D1B5F396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285628"/>
            <a:ext cx="10671048" cy="1362057"/>
          </a:xfrm>
        </p:spPr>
        <p:txBody>
          <a:bodyPr/>
          <a:lstStyle/>
          <a:p>
            <a:r>
              <a:rPr lang="es-ES" sz="2400" dirty="0"/>
              <a:t>Herramientas innovadoras para liderar equipos en la era del talento 5.0</a:t>
            </a:r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D52A6-BC8D-A817-216B-136CDB65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8" y="1597243"/>
            <a:ext cx="1754629" cy="443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6E899-E350-B23E-E260-B8436E6B1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1" y="2070613"/>
            <a:ext cx="4518464" cy="438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89868C-A556-A09D-61D5-BF04F1CE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16" y="2610461"/>
            <a:ext cx="1611597" cy="461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5C7EA-EA70-2CF8-7130-A64A11558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881" y="3260689"/>
            <a:ext cx="2338349" cy="407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C175DA-9102-EC45-585A-2F9D1DE50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669" y="3741849"/>
            <a:ext cx="4752162" cy="498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D1275E-C95C-4B39-ACB1-28856F87C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252" y="4278366"/>
            <a:ext cx="5069205" cy="504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AD41E5-285B-A4F3-8567-188CE7503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4371" y="4744799"/>
            <a:ext cx="3630295" cy="5231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E3B822-1604-511B-3F66-ED90503D1D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726" y="5269111"/>
            <a:ext cx="6716062" cy="543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D226F6-9A69-B662-452A-F5E70CD6F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6028" y="5908527"/>
            <a:ext cx="7199775" cy="5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917F-1F50-87D5-07B2-15A2CFCD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Capitulos</a:t>
            </a:r>
            <a:endParaRPr lang="en-C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34FB1A-C001-2841-4200-5B237AA1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8" y="1671392"/>
            <a:ext cx="5600805" cy="981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2F9176-AF94-95FF-3280-0B09CD71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9" y="2709349"/>
            <a:ext cx="5524732" cy="7299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BBFC71-1E07-BE4D-D14E-FC635A4F3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68" y="3403810"/>
            <a:ext cx="5448871" cy="10299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9AB8E1-3B10-1EF1-E1FB-AAE5751BD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42" y="4380906"/>
            <a:ext cx="5565297" cy="6977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BEA967-B920-E260-683F-1687418C2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68" y="5184859"/>
            <a:ext cx="5884461" cy="6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s-ES" noProof="0" dirty="0"/>
              <a:t>Reflexiones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DE30AA-DDB8-3AC6-3F1B-A535BE04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26" y="1727597"/>
            <a:ext cx="6220693" cy="8954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19C5C4-0902-FAAD-FC52-FAF83055F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421" y="2714309"/>
            <a:ext cx="6611273" cy="6668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6958D0-7523-32D8-4E5C-4E5E747F5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468" y="3660431"/>
            <a:ext cx="6906589" cy="11526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D0A21E-5A1F-CA8B-EF30-65C99CA0A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5377" y="5092396"/>
            <a:ext cx="638264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801D43-4693-F1E6-9558-D6DB8772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63" y="4187149"/>
            <a:ext cx="4971313" cy="2552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BBF98-A9F4-1E0A-629B-020EB9BC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22" y="1387654"/>
            <a:ext cx="9262911" cy="25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5255A6-7B0D-2E08-10E3-B929848DE746}"/>
              </a:ext>
            </a:extLst>
          </p:cNvPr>
          <p:cNvSpPr txBox="1"/>
          <p:nvPr/>
        </p:nvSpPr>
        <p:spPr>
          <a:xfrm>
            <a:off x="8778886" y="1402239"/>
            <a:ext cx="2555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8.1.a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n-CA" dirty="0" err="1"/>
              <a:t>Competencias</a:t>
            </a:r>
            <a:r>
              <a:rPr lang="en-CA" dirty="0"/>
              <a:t>, </a:t>
            </a:r>
            <a:r>
              <a:rPr lang="en-CA" dirty="0" err="1"/>
              <a:t>habilidades</a:t>
            </a:r>
            <a:r>
              <a:rPr lang="en-CA" dirty="0"/>
              <a:t> y </a:t>
            </a:r>
            <a:r>
              <a:rPr lang="en-CA" dirty="0" err="1"/>
              <a:t>descripción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23DEE-A499-0FF7-ED84-470786B96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76" y="1115938"/>
            <a:ext cx="7466386" cy="51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F876-DB1B-A30B-4DA5-DF7B3CB8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AC9E222-F9CA-ED02-CEBE-1E3B7A02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D93903-96D3-AF98-26F5-0A2D55CFC6A4}"/>
              </a:ext>
            </a:extLst>
          </p:cNvPr>
          <p:cNvSpPr txBox="1"/>
          <p:nvPr/>
        </p:nvSpPr>
        <p:spPr>
          <a:xfrm>
            <a:off x="8778886" y="1402239"/>
            <a:ext cx="25557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8.1.b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Competencias, habilidades y descripción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507C6-DDF4-00D5-C0C2-CD09D920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001" y="686864"/>
            <a:ext cx="6471789" cy="58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95FC-C29C-A8C7-CE77-9F3001C5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259F73-7235-75EC-EB40-2D72B3C9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B13500F-75FB-4ADA-F8F2-50FAE62C3F37}"/>
              </a:ext>
            </a:extLst>
          </p:cNvPr>
          <p:cNvSpPr txBox="1"/>
          <p:nvPr/>
        </p:nvSpPr>
        <p:spPr>
          <a:xfrm>
            <a:off x="8778886" y="1402239"/>
            <a:ext cx="25557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8.1.c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Competencias, habilidades y descripción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33336-498D-A9AD-978B-C98907549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4" y="536579"/>
            <a:ext cx="5955997" cy="48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E9A0B-E13C-50D4-94AB-3D60B88E3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54" y="1022422"/>
            <a:ext cx="5898896" cy="3018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03614-8303-C83C-F32C-18A2966C6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18" y="3981129"/>
            <a:ext cx="5898895" cy="26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7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9970-5E11-3E71-EB05-90BC3117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EB78C-BAEF-AB75-6D4F-1328F7A00C21}"/>
              </a:ext>
            </a:extLst>
          </p:cNvPr>
          <p:cNvSpPr txBox="1"/>
          <p:nvPr/>
        </p:nvSpPr>
        <p:spPr>
          <a:xfrm>
            <a:off x="9906537" y="2242491"/>
            <a:ext cx="1741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8.2</a:t>
            </a:r>
          </a:p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Habilidades más cualificadas en los procesos de selección y captación de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talento a través de LinkedIn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047EF-DCE6-65A5-0B4E-80C8536B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25" y="356460"/>
            <a:ext cx="5943662" cy="60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B7D7-AEA9-D80E-FD9C-EF74D683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09" y="730228"/>
            <a:ext cx="10638382" cy="742979"/>
          </a:xfrm>
        </p:spPr>
        <p:txBody>
          <a:bodyPr/>
          <a:lstStyle/>
          <a:p>
            <a:r>
              <a:rPr lang="es-ES" sz="1600" dirty="0"/>
              <a:t>existen diversas plataformas </a:t>
            </a:r>
            <a:r>
              <a:rPr lang="es-ES" sz="1800" dirty="0"/>
              <a:t>diseñadas que proporcionan</a:t>
            </a:r>
            <a:br>
              <a:rPr lang="es-ES" sz="1800" dirty="0"/>
            </a:br>
            <a:r>
              <a:rPr lang="es-ES" sz="1800" dirty="0"/>
              <a:t>recursos valiosos para fortalecer competencias transversales, esenciales en el entorno laboral actual: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A2227-C453-1D00-5A92-FAC0CB7C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35" y="2641831"/>
            <a:ext cx="1200318" cy="87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FBA27-8ED6-B2EE-FE87-89B37DA0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762" y="2637067"/>
            <a:ext cx="1238423" cy="885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B0D2F3-836C-2028-7618-5C0C65D25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680" y="2566288"/>
            <a:ext cx="1247949" cy="1105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19B6F-149A-DAB5-F1AD-8F6664876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21" y="4092641"/>
            <a:ext cx="1905266" cy="161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A3FC0C-E6F1-BA26-72EA-8327F645F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051" y="4285289"/>
            <a:ext cx="1238423" cy="7430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799DD3-4527-BED7-1DED-B1A3D070C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5911" y="4244454"/>
            <a:ext cx="1238423" cy="876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B231B6-E430-1F41-6E18-6CE276EB2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2617" y="3180166"/>
            <a:ext cx="1181265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ABE96-0134-BC9B-13C0-4B79290D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03" y="2526862"/>
            <a:ext cx="10858044" cy="22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27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3363</TotalTime>
  <Words>156</Words>
  <Application>Microsoft Office PowerPoint</Application>
  <PresentationFormat>Panorámica</PresentationFormat>
  <Paragraphs>25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Sub Capitulos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existen diversas plataformas diseñadas que proporcionan recursos valiosos para fortalecer competencias transversales, esenciales en el entorno laboral actual: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Herramientas innovadoras para liderar equipos en la era del talento 5.0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18</cp:revision>
  <dcterms:created xsi:type="dcterms:W3CDTF">2025-09-23T07:11:49Z</dcterms:created>
  <dcterms:modified xsi:type="dcterms:W3CDTF">2025-09-30T11:22:35Z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