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25"/>
  </p:notesMasterIdLst>
  <p:handoutMasterIdLst>
    <p:handoutMasterId r:id="rId26"/>
  </p:handoutMasterIdLst>
  <p:sldIdLst>
    <p:sldId id="312" r:id="rId5"/>
    <p:sldId id="340" r:id="rId6"/>
    <p:sldId id="323" r:id="rId7"/>
    <p:sldId id="281" r:id="rId8"/>
    <p:sldId id="344" r:id="rId9"/>
    <p:sldId id="350" r:id="rId10"/>
    <p:sldId id="342" r:id="rId11"/>
    <p:sldId id="351" r:id="rId12"/>
    <p:sldId id="352" r:id="rId13"/>
    <p:sldId id="353" r:id="rId14"/>
    <p:sldId id="354" r:id="rId15"/>
    <p:sldId id="355" r:id="rId16"/>
    <p:sldId id="356" r:id="rId17"/>
    <p:sldId id="357" r:id="rId18"/>
    <p:sldId id="358" r:id="rId19"/>
    <p:sldId id="359" r:id="rId20"/>
    <p:sldId id="360" r:id="rId21"/>
    <p:sldId id="361" r:id="rId22"/>
    <p:sldId id="362" r:id="rId23"/>
    <p:sldId id="321" r:id="rId24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4" autoAdjust="0"/>
    <p:restoredTop sz="95388" autoAdjust="0"/>
  </p:normalViewPr>
  <p:slideViewPr>
    <p:cSldViewPr snapToGrid="0" snapToObjects="1">
      <p:cViewPr varScale="1">
        <p:scale>
          <a:sx n="59" d="100"/>
          <a:sy n="59" d="100"/>
        </p:scale>
        <p:origin x="848" y="52"/>
      </p:cViewPr>
      <p:guideLst>
        <p:guide orient="horz" pos="2616"/>
        <p:guide orient="horz" pos="3264"/>
        <p:guide pos="6912"/>
        <p:guide orient="horz"/>
        <p:guide orient="horz" pos="4008"/>
        <p:guide orient="horz" pos="2352"/>
        <p:guide pos="6696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pos="5256"/>
        <p:guide pos="7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25" d="100"/>
          <a:sy n="25" d="100"/>
        </p:scale>
        <p:origin x="348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70FB6-164E-0840-A35B-09E9F3D45F76}" type="datetimeyyyy">
              <a:rPr lang="en-US" smtClean="0"/>
              <a:t>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BD0AB-C59E-4A46-83D3-F07787446BA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78359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54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42223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653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3381B-801D-E83B-623E-F16297530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D767D5-FFA3-B73E-D6CE-AE9E0E474F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3B2BAD-2D91-6581-2C81-88D535AC6E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056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160B4-AA83-FD92-F0F2-5B70E1012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9DCB6C-72A7-10F9-72F3-9AD544B24F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2A91B4-9E01-C87F-13F7-E497368EB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177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16813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814130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68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anchor="ctr" anchorCtr="0"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Image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95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Image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65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/>
          <a:lstStyle>
            <a:lvl1pPr algn="ctr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50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anchor="b" anchorCtr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 anchorCtr="0"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Image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anchor="ctr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3318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mage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3" name="Image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anchor="b" anchorCtr="0">
            <a:noAutofit/>
          </a:bodyPr>
          <a:lstStyle>
            <a:lvl1pPr algn="l">
              <a:lnSpc>
                <a:spcPct val="100000"/>
              </a:lnSpc>
              <a:defRPr sz="36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Image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1629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673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indent="-283464">
              <a:spcBef>
                <a:spcPts val="1000"/>
              </a:spcBef>
              <a:defRPr sz="1800"/>
            </a:lvl2pPr>
            <a:lvl3pPr indent="-283464">
              <a:spcBef>
                <a:spcPts val="1000"/>
              </a:spcBef>
              <a:defRPr sz="1800"/>
            </a:lvl3pPr>
            <a:lvl4pPr indent="-283464">
              <a:spcBef>
                <a:spcPts val="1000"/>
              </a:spcBef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Freeform: Shape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21" name="Freeform: Shape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Image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4" name="Slide Number Placeholder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2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6" name="Image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21" name="Image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0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accent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80" r:id="rId3"/>
    <p:sldLayoutId id="2147483653" r:id="rId4"/>
    <p:sldLayoutId id="2147483668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1" r:id="rId11"/>
    <p:sldLayoutId id="2147483692" r:id="rId12"/>
    <p:sldLayoutId id="2147483676" r:id="rId13"/>
    <p:sldLayoutId id="2147483656" r:id="rId14"/>
    <p:sldLayoutId id="2147483657" r:id="rId15"/>
    <p:sldLayoutId id="2147483658" r:id="rId16"/>
    <p:sldLayoutId id="2147483659" r:id="rId17"/>
  </p:sldLayoutIdLst>
  <p:hf sldNum="0" hd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1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7FF65-A536-F639-8591-ED024C223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9790" y="810227"/>
            <a:ext cx="6392421" cy="3831221"/>
          </a:xfrm>
        </p:spPr>
        <p:txBody>
          <a:bodyPr anchor="ctr"/>
          <a:lstStyle/>
          <a:p>
            <a:r>
              <a:rPr lang="en-CA" dirty="0"/>
              <a:t>ROMPIENDO EL JUEGO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E1A555-4050-58B4-BCE8-63FDD57BA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65" y="157728"/>
            <a:ext cx="2346855" cy="33328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A5AD2B7-5EFD-ED6A-D787-83B68F7C26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3B87D4-55BD-C113-D0E9-9B62D83EC9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1559" y="1796255"/>
            <a:ext cx="2915057" cy="11717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5DA472-9B24-7971-4DB2-37A9B7D2A0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9115" y="3092966"/>
            <a:ext cx="3608008" cy="3429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118D6F7-FF7E-945B-72A4-ED004F3B95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6786" y="3887282"/>
            <a:ext cx="7135221" cy="204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437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E3E3A1-9D2D-7C97-CC9E-9EFE085D7B12}"/>
              </a:ext>
            </a:extLst>
          </p:cNvPr>
          <p:cNvSpPr txBox="1"/>
          <p:nvPr/>
        </p:nvSpPr>
        <p:spPr>
          <a:xfrm>
            <a:off x="9868574" y="2967335"/>
            <a:ext cx="237404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Tabla 8.3. </a:t>
            </a:r>
          </a:p>
          <a:p>
            <a:r>
              <a:rPr lang="es-ES" dirty="0"/>
              <a:t>Aplicaciones y definiciones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B28EB6-B326-422C-2118-3AB00FF36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397" y="1696327"/>
            <a:ext cx="8807127" cy="367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059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75E3A2-5BA9-7199-D8C5-DE95E195A298}"/>
              </a:ext>
            </a:extLst>
          </p:cNvPr>
          <p:cNvSpPr txBox="1"/>
          <p:nvPr/>
        </p:nvSpPr>
        <p:spPr>
          <a:xfrm>
            <a:off x="9122190" y="2560588"/>
            <a:ext cx="229327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Tabla 8.4. Aplicaciones de la creatividad en talento 5.0 Integradas con IA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938B40-E767-8184-176C-7A6858CF4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839" y="723699"/>
            <a:ext cx="8679692" cy="528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51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2FE091-1681-7B4C-1959-C4652E6A0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0107" y="289760"/>
            <a:ext cx="6430272" cy="895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179A6B-B1C4-F9A1-0252-B0916E176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1342" y="1354244"/>
            <a:ext cx="6329316" cy="488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912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807A91-1B02-1259-8191-F0BCDA371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532" y="143054"/>
            <a:ext cx="7030431" cy="5620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660AED-E1FC-BD34-6E1C-81A85983A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3452" y="857343"/>
            <a:ext cx="8697562" cy="555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96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F6994F-C89F-2F9D-5DE6-1DB7B3275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6195" y="308370"/>
            <a:ext cx="6868484" cy="4382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3FF1A2-FFDA-FD9E-167E-B8E9893A7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4792" y="701882"/>
            <a:ext cx="8407155" cy="526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210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8241C8-3801-36B3-E171-F3964E0F79BE}"/>
              </a:ext>
            </a:extLst>
          </p:cNvPr>
          <p:cNvSpPr txBox="1"/>
          <p:nvPr/>
        </p:nvSpPr>
        <p:spPr>
          <a:xfrm>
            <a:off x="3193130" y="224067"/>
            <a:ext cx="60954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dirty="0" err="1">
                <a:solidFill>
                  <a:srgbClr val="202C8F"/>
                </a:solidFill>
              </a:rPr>
              <a:t>Figura</a:t>
            </a:r>
            <a:r>
              <a:rPr lang="en-CA" sz="2400" dirty="0">
                <a:solidFill>
                  <a:srgbClr val="202C8F"/>
                </a:solidFill>
              </a:rPr>
              <a:t> 8.4. </a:t>
            </a:r>
            <a:r>
              <a:rPr lang="en-CA" sz="2400" dirty="0" err="1">
                <a:solidFill>
                  <a:srgbClr val="202C8F"/>
                </a:solidFill>
              </a:rPr>
              <a:t>Principales</a:t>
            </a:r>
            <a:r>
              <a:rPr lang="en-CA" sz="2400" dirty="0">
                <a:solidFill>
                  <a:srgbClr val="202C8F"/>
                </a:solidFill>
              </a:rPr>
              <a:t> </a:t>
            </a:r>
            <a:r>
              <a:rPr lang="en-CA" sz="2400" dirty="0" err="1">
                <a:solidFill>
                  <a:srgbClr val="202C8F"/>
                </a:solidFill>
              </a:rPr>
              <a:t>habilidades</a:t>
            </a:r>
            <a:r>
              <a:rPr lang="en-CA" sz="2400" dirty="0">
                <a:solidFill>
                  <a:srgbClr val="202C8F"/>
                </a:solidFill>
              </a:rPr>
              <a:t> en 2025.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B91719-E88C-0E50-86CC-9B2E5BF4F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77" y="1032953"/>
            <a:ext cx="5368895" cy="37920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B47A52-C465-8E6D-44B2-7660AA0C5D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609" y="1102928"/>
            <a:ext cx="5311098" cy="27561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004A703-0F54-461E-887E-942F182875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2807" y="4856336"/>
            <a:ext cx="6970322" cy="14746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10F6F26-B4EC-87A3-AED3-128C2918166B}"/>
              </a:ext>
            </a:extLst>
          </p:cNvPr>
          <p:cNvSpPr txBox="1"/>
          <p:nvPr/>
        </p:nvSpPr>
        <p:spPr>
          <a:xfrm>
            <a:off x="533132" y="5412085"/>
            <a:ext cx="356389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/>
              <a:t>Fuente: elaboración propia a partir de los</a:t>
            </a:r>
          </a:p>
          <a:p>
            <a:r>
              <a:rPr lang="es-ES" sz="1400" dirty="0"/>
              <a:t>datos extraídos de la Encuesta sobre el futuro del trabajo 2024, del Foro Económico</a:t>
            </a:r>
          </a:p>
          <a:p>
            <a:r>
              <a:rPr lang="es-ES" sz="1400" dirty="0"/>
              <a:t>Mundial (</a:t>
            </a:r>
            <a:r>
              <a:rPr lang="es-ES" sz="1400" dirty="0" err="1"/>
              <a:t>World</a:t>
            </a:r>
            <a:r>
              <a:rPr lang="es-ES" sz="1400" dirty="0"/>
              <a:t> </a:t>
            </a:r>
            <a:r>
              <a:rPr lang="es-ES" sz="1400" dirty="0" err="1"/>
              <a:t>Economic</a:t>
            </a:r>
            <a:r>
              <a:rPr lang="es-ES" sz="1400" dirty="0"/>
              <a:t> </a:t>
            </a:r>
            <a:r>
              <a:rPr lang="es-ES" sz="1400" dirty="0" err="1"/>
              <a:t>Forum</a:t>
            </a:r>
            <a:r>
              <a:rPr lang="es-ES" sz="1400" dirty="0"/>
              <a:t>)</a:t>
            </a:r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678007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6085F5-8EBB-FFB1-D2B2-CA755A712A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2763" y="102720"/>
            <a:ext cx="7001852" cy="7525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36C8E8-F492-A175-5D6F-46635E74DA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092" y="1118070"/>
            <a:ext cx="5818740" cy="39773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73A802-4F61-BE1C-FE62-CA9626248D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5686" y="1624563"/>
            <a:ext cx="6180432" cy="2808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402566-1CCB-BFA9-E34D-D4A8AB5E92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4924" y="1110086"/>
            <a:ext cx="3871984" cy="3270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1D9722F-A1C5-D8D6-491F-708DFC8474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72629" y="5282829"/>
            <a:ext cx="5525271" cy="60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647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3E53C3-06AC-6DC2-5487-59CEB59BB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9506" y="106559"/>
            <a:ext cx="6573167" cy="11907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DC88ACB-AC8F-554D-6748-5CDE01C9F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85" y="1519550"/>
            <a:ext cx="5205686" cy="34854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E013D9-4E14-24A9-BA89-5AAC3D7DE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544" y="73020"/>
            <a:ext cx="2429214" cy="14194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7B52E0-99F3-5951-DFBB-392BDDF093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4746" y="1666069"/>
            <a:ext cx="5115730" cy="19385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8C3F038-75AE-EA34-18C1-F98A7D7C8B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9729" y="3731094"/>
            <a:ext cx="3576530" cy="129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17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3EBD9A-96A1-04CA-62EC-92BF228B07B9}"/>
              </a:ext>
            </a:extLst>
          </p:cNvPr>
          <p:cNvSpPr txBox="1"/>
          <p:nvPr/>
        </p:nvSpPr>
        <p:spPr>
          <a:xfrm>
            <a:off x="2724621" y="333925"/>
            <a:ext cx="60954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202C8F"/>
                </a:solidFill>
              </a:rPr>
              <a:t>Tabla 8.5.</a:t>
            </a:r>
            <a:r>
              <a:rPr lang="es-ES" dirty="0"/>
              <a:t> Ejemplos de estrategia de liderazgo para equipos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DFA0B5-BC31-58DB-739F-49C4B840B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82" y="915847"/>
            <a:ext cx="5994542" cy="28916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5C1736-B035-49B1-91AA-3F04B1D02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575238"/>
            <a:ext cx="6000596" cy="402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10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3E307-6646-494A-86B3-D1B5F396B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76" y="285628"/>
            <a:ext cx="10671048" cy="1362057"/>
          </a:xfrm>
        </p:spPr>
        <p:txBody>
          <a:bodyPr/>
          <a:lstStyle/>
          <a:p>
            <a:r>
              <a:rPr lang="es-ES" sz="2400" dirty="0"/>
              <a:t>Herramientas innovadoras para liderar equipos en la era del talento 5.0</a:t>
            </a:r>
            <a:endParaRPr lang="en-CA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4D52A6-BC8D-A817-216B-136CDB659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8" y="1597243"/>
            <a:ext cx="1754629" cy="4439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A6E899-E350-B23E-E260-B8436E6B1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71" y="2070613"/>
            <a:ext cx="4518464" cy="4389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89868C-A556-A09D-61D5-BF04F1CE95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916" y="2610461"/>
            <a:ext cx="1611597" cy="46192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4D5C7EA-EA70-2CF8-7130-A64A11558D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7881" y="3260689"/>
            <a:ext cx="2338349" cy="40760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C175DA-9102-EC45-585A-2F9D1DE50F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2669" y="3741849"/>
            <a:ext cx="4752162" cy="4985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DD1275E-C95C-4B39-ACB1-28856F87CB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1252" y="4278366"/>
            <a:ext cx="5069205" cy="50477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AAD41E5-285B-A4F3-8567-188CE7503E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64371" y="4744799"/>
            <a:ext cx="3630295" cy="52318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BE3B822-1604-511B-3F66-ED90503D1D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726" y="5269111"/>
            <a:ext cx="6716062" cy="54300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7D226F6-9A69-B662-452A-F5E70CD6F2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6028" y="5908527"/>
            <a:ext cx="7199775" cy="5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580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4917F-1F50-87D5-07B2-15A2CFCD9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 Capitulos</a:t>
            </a:r>
            <a:endParaRPr lang="en-CA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034FB1A-C001-2841-4200-5B237AA1C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8" y="1671392"/>
            <a:ext cx="5600805" cy="98133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F2F9176-AF94-95FF-3280-0B09CD7182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9" y="2709349"/>
            <a:ext cx="5524732" cy="72999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1BBFC71-1E07-BE4D-D14E-FC635A4F3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268" y="3403810"/>
            <a:ext cx="5448871" cy="102996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59AB8E1-3B10-1EF1-E1FB-AAE5751BDA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842" y="4380906"/>
            <a:ext cx="5565297" cy="69776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1BEA967-B920-E260-683F-1687418C2C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268" y="5184859"/>
            <a:ext cx="5884461" cy="64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502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D62608-F5E4-7EC0-5EF0-4F988DDDE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84" y="497250"/>
            <a:ext cx="9875463" cy="999746"/>
          </a:xfrm>
        </p:spPr>
        <p:txBody>
          <a:bodyPr/>
          <a:lstStyle/>
          <a:p>
            <a:r>
              <a:rPr lang="es-ES" noProof="0" dirty="0"/>
              <a:t>Reflexiones finales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983D37D-D466-63AA-CE24-3CA641AC5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419473"/>
            <a:ext cx="9526" cy="1905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55036E0-AF4D-DC6F-8A88-530B8569A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419473"/>
            <a:ext cx="9526" cy="1905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590E020-8444-5059-0627-2886C89743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6DE30AA-DDB8-3AC6-3F1B-A535BE0464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5626" y="1727597"/>
            <a:ext cx="6220693" cy="8954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C19C5C4-0902-FAAD-FC52-FAF83055F7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0421" y="2714309"/>
            <a:ext cx="6611273" cy="66684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06958D0-7523-32D8-4E5C-4E5E747F55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7468" y="3660431"/>
            <a:ext cx="6906589" cy="115268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ED0A21E-5A1F-CA8B-EF30-65C99CA0AA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25377" y="5092396"/>
            <a:ext cx="6382641" cy="8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021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FC2F7358-1746-3DCA-2AC4-D6B5CB309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5801D43-4693-F1E6-9558-D6DB877270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1763" y="4187149"/>
            <a:ext cx="4971313" cy="25526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3BBF98-A9F4-1E0A-629B-020EB9BC76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4922" y="1387654"/>
            <a:ext cx="9262911" cy="255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28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DFF3A352-F3A0-BEFD-E48D-F44F9CFC9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D5255A6-7B0D-2E08-10E3-B929848DE746}"/>
              </a:ext>
            </a:extLst>
          </p:cNvPr>
          <p:cNvSpPr txBox="1"/>
          <p:nvPr/>
        </p:nvSpPr>
        <p:spPr>
          <a:xfrm>
            <a:off x="8778886" y="1402239"/>
            <a:ext cx="255579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Tabla 8.1.a</a:t>
            </a:r>
          </a:p>
          <a:p>
            <a:endParaRPr lang="es-ES" b="1" dirty="0">
              <a:solidFill>
                <a:srgbClr val="0D5AE6"/>
              </a:solidFill>
              <a:latin typeface="SRASans1.0-Bold"/>
            </a:endParaRPr>
          </a:p>
          <a:p>
            <a:r>
              <a:rPr lang="en-CA" dirty="0" err="1"/>
              <a:t>Competencias</a:t>
            </a:r>
            <a:r>
              <a:rPr lang="en-CA" dirty="0"/>
              <a:t>, </a:t>
            </a:r>
            <a:r>
              <a:rPr lang="en-CA" dirty="0" err="1"/>
              <a:t>habilidades</a:t>
            </a:r>
            <a:r>
              <a:rPr lang="en-CA" dirty="0"/>
              <a:t> y </a:t>
            </a:r>
            <a:r>
              <a:rPr lang="en-CA" dirty="0" err="1"/>
              <a:t>descripción</a:t>
            </a:r>
            <a:endParaRPr lang="en-CA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CB23DEE-A499-0FF7-ED84-470786B966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876" y="1115938"/>
            <a:ext cx="7466386" cy="513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FF876-DB1B-A30B-4DA5-DF7B3CB8F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1AC9E222-F9CA-ED02-CEBE-1E3B7A02C4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6D93903-96D3-AF98-26F5-0A2D55CFC6A4}"/>
              </a:ext>
            </a:extLst>
          </p:cNvPr>
          <p:cNvSpPr txBox="1"/>
          <p:nvPr/>
        </p:nvSpPr>
        <p:spPr>
          <a:xfrm>
            <a:off x="8778886" y="1402239"/>
            <a:ext cx="255579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Tabla 8.1.b</a:t>
            </a:r>
          </a:p>
          <a:p>
            <a:endParaRPr lang="es-ES" b="1" dirty="0">
              <a:solidFill>
                <a:srgbClr val="0D5AE6"/>
              </a:solidFill>
              <a:latin typeface="SRASans1.0-Bold"/>
            </a:endParaRPr>
          </a:p>
          <a:p>
            <a:r>
              <a:rPr lang="es-ES" sz="1800" b="1" i="0" u="none" strike="noStrike" baseline="0" dirty="0">
                <a:latin typeface="SRASans1.0-Bold"/>
              </a:rPr>
              <a:t>Competencias, habilidades y descripción</a:t>
            </a:r>
          </a:p>
          <a:p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7507C6-DDF4-00D5-C0C2-CD09D92071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8001" y="686864"/>
            <a:ext cx="6471789" cy="5888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981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595FC-C29C-A8C7-CE77-9F3001C5B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BD259F73-7235-75EC-EB40-2D72B3C96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B13500F-75FB-4ADA-F8F2-50FAE62C3F37}"/>
              </a:ext>
            </a:extLst>
          </p:cNvPr>
          <p:cNvSpPr txBox="1"/>
          <p:nvPr/>
        </p:nvSpPr>
        <p:spPr>
          <a:xfrm>
            <a:off x="8778886" y="1402239"/>
            <a:ext cx="255579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Tabla 8.1.c</a:t>
            </a:r>
          </a:p>
          <a:p>
            <a:endParaRPr lang="es-ES" b="1" dirty="0">
              <a:solidFill>
                <a:srgbClr val="0D5AE6"/>
              </a:solidFill>
              <a:latin typeface="SRASans1.0-Bold"/>
            </a:endParaRPr>
          </a:p>
          <a:p>
            <a:r>
              <a:rPr lang="es-ES" sz="1800" b="1" i="0" u="none" strike="noStrike" baseline="0" dirty="0">
                <a:latin typeface="SRASans1.0-Bold"/>
              </a:rPr>
              <a:t>Competencias, habilidades y descripción</a:t>
            </a:r>
          </a:p>
          <a:p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633336-498D-A9AD-978B-C989075493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854" y="536579"/>
            <a:ext cx="5955997" cy="485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FE9A0B-E13C-50D4-94AB-3D60B88E30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854" y="1022422"/>
            <a:ext cx="5898896" cy="30182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103614-8303-C83C-F32C-18A2966C68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718" y="3981129"/>
            <a:ext cx="5898895" cy="263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70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A9970-5E11-3E71-EB05-90BC3117D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8EB78C-BAEF-AB75-6D4F-1328F7A00C21}"/>
              </a:ext>
            </a:extLst>
          </p:cNvPr>
          <p:cNvSpPr txBox="1"/>
          <p:nvPr/>
        </p:nvSpPr>
        <p:spPr>
          <a:xfrm>
            <a:off x="9906537" y="2242491"/>
            <a:ext cx="174122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Tabla 8.2</a:t>
            </a:r>
          </a:p>
          <a:p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Habilidades más cualificadas en los procesos de selección y captación de</a:t>
            </a:r>
          </a:p>
          <a:p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talento a través de LinkedIn</a:t>
            </a:r>
            <a:endParaRPr lang="en-CA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8047EF-DCE6-65A5-0B4E-80C8536BC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725" y="356460"/>
            <a:ext cx="5943662" cy="604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101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2B7D7-AEA9-D80E-FD9C-EF74D683E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809" y="730228"/>
            <a:ext cx="10638382" cy="742979"/>
          </a:xfrm>
        </p:spPr>
        <p:txBody>
          <a:bodyPr/>
          <a:lstStyle/>
          <a:p>
            <a:r>
              <a:rPr lang="es-ES" sz="1600" dirty="0"/>
              <a:t>existen diversas plataformas </a:t>
            </a:r>
            <a:r>
              <a:rPr lang="es-ES" sz="1800" dirty="0"/>
              <a:t>diseñadas que proporcionan</a:t>
            </a:r>
            <a:br>
              <a:rPr lang="es-ES" sz="1800" dirty="0"/>
            </a:br>
            <a:r>
              <a:rPr lang="es-ES" sz="1800" dirty="0"/>
              <a:t>recursos valiosos para fortalecer competencias transversales, esenciales en el entorno laboral actual: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7A2227-C453-1D00-5A92-FAC0CB7CFD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635" y="2641831"/>
            <a:ext cx="1200318" cy="8764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C3FBA27-8ED6-B2EE-FE87-89B37DA0F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6762" y="2637067"/>
            <a:ext cx="1238423" cy="8859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B0D2F3-836C-2028-7618-5C0C65D25B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2680" y="2566288"/>
            <a:ext cx="1247949" cy="11050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3219B6F-149A-DAB5-F1AD-8F6664876C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321" y="4092641"/>
            <a:ext cx="1905266" cy="16194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BA3FC0C-E6F1-BA26-72EA-8327F645FB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9051" y="4285289"/>
            <a:ext cx="1238423" cy="7430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D799DD3-4527-BED7-1DED-B1A3D070C8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5911" y="4244454"/>
            <a:ext cx="1238423" cy="87642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B231B6-E430-1F41-6E18-6CE276EB2D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52617" y="3180166"/>
            <a:ext cx="1181265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326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FABE96-0134-BC9B-13C0-4B79290DD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803" y="2526862"/>
            <a:ext cx="10858044" cy="225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79274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 color block_Win32_SL_v14" id="{59749740-91A0-46B8-82A8-B436C7A8A142}" vid="{B3F8D047-377B-4FC8-B21C-47530C6DE3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4948363-B267-4BAC-8655-100FBEC28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6DBB56F-4362-4386-A1A1-3DF8988966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719FA4-954C-4FA8-82CB-206659C3B82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{702ED4E9-645D-412F-8F14-85EFF0BF2D7C}TF8a9b5915-b8c7-461e-8cdd-693d48b5e32371f7b7e2_win32-4bf0b9a2ea37</Template>
  <TotalTime>3363</TotalTime>
  <Words>156</Words>
  <Application>Microsoft Office PowerPoint</Application>
  <PresentationFormat>Panorámica</PresentationFormat>
  <Paragraphs>25</Paragraphs>
  <Slides>20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7" baseType="lpstr">
      <vt:lpstr>SRASans1.0-Bold</vt:lpstr>
      <vt:lpstr>SRASans1.0-Book</vt:lpstr>
      <vt:lpstr>Arial</vt:lpstr>
      <vt:lpstr>Arial Black</vt:lpstr>
      <vt:lpstr>Calibri</vt:lpstr>
      <vt:lpstr>Sabon Next LT</vt:lpstr>
      <vt:lpstr>Custom</vt:lpstr>
      <vt:lpstr>ROMPIENDO EL JUEGO     </vt:lpstr>
      <vt:lpstr>Sub Capitulos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existen diversas plataformas diseñadas que proporcionan recursos valiosos para fortalecer competencias transversales, esenciales en el entorno laboral actual: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Herramientas innovadoras para liderar equipos en la era del talento 5.0</vt:lpstr>
      <vt:lpstr>Reflexiones finales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 Dolan Landau</dc:creator>
  <cp:lastModifiedBy>Sanchez, Cristina</cp:lastModifiedBy>
  <cp:revision>18</cp:revision>
  <dcterms:created xsi:type="dcterms:W3CDTF">2025-09-23T07:11:49Z</dcterms:created>
  <dcterms:modified xsi:type="dcterms:W3CDTF">2025-09-30T11:22:35Z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2025-09-23T07:57:36Z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ebc4f4fe-da8b-41d8-bfc1-2b88f71fcec6</vt:lpwstr>
  </property>
  <property fmtid="{D5CDD505-2E9C-101B-9397-08002B2CF9AE}" pid="8" name="MSIP_Label_defa4170-0d19-0005-0004-bc88714345d2_ActionId">
    <vt:lpwstr>d9c85001-cb4c-4533-a12b-65e13cdd3830</vt:lpwstr>
  </property>
  <property fmtid="{D5CDD505-2E9C-101B-9397-08002B2CF9AE}" pid="9" name="MSIP_Label_defa4170-0d19-0005-0004-bc88714345d2_ContentBits">
    <vt:lpwstr>0</vt:lpwstr>
  </property>
  <property fmtid="{D5CDD505-2E9C-101B-9397-08002B2CF9AE}" pid="10" name="MSIP_Label_defa4170-0d19-0005-0004-bc88714345d2_Tag">
    <vt:lpwstr>10, 3, 0, 1</vt:lpwstr>
  </property>
</Properties>
</file>