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0"/>
  </p:notesMasterIdLst>
  <p:handoutMasterIdLst>
    <p:handoutMasterId r:id="rId21"/>
  </p:handoutMasterIdLst>
  <p:sldIdLst>
    <p:sldId id="312" r:id="rId5"/>
    <p:sldId id="340" r:id="rId6"/>
    <p:sldId id="323" r:id="rId7"/>
    <p:sldId id="281" r:id="rId8"/>
    <p:sldId id="350" r:id="rId9"/>
    <p:sldId id="351" r:id="rId10"/>
    <p:sldId id="353" r:id="rId11"/>
    <p:sldId id="354" r:id="rId12"/>
    <p:sldId id="355" r:id="rId13"/>
    <p:sldId id="358" r:id="rId14"/>
    <p:sldId id="356" r:id="rId15"/>
    <p:sldId id="357" r:id="rId16"/>
    <p:sldId id="359" r:id="rId17"/>
    <p:sldId id="360" r:id="rId18"/>
    <p:sldId id="321" r:id="rId19"/>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C4E9"/>
    <a:srgbClr val="202C8F"/>
    <a:srgbClr val="FDFBF6"/>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4" autoAdjust="0"/>
    <p:restoredTop sz="95388" autoAdjust="0"/>
  </p:normalViewPr>
  <p:slideViewPr>
    <p:cSldViewPr snapToGrid="0" snapToObjects="1">
      <p:cViewPr varScale="1">
        <p:scale>
          <a:sx n="59" d="100"/>
          <a:sy n="59" d="100"/>
        </p:scale>
        <p:origin x="848" y="52"/>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2025</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‹Nº›</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CA" dirty="0"/>
          </a:p>
        </p:txBody>
      </p:sp>
    </p:spTree>
    <p:extLst>
      <p:ext uri="{BB962C8B-B14F-4D97-AF65-F5344CB8AC3E}">
        <p14:creationId xmlns:p14="http://schemas.microsoft.com/office/powerpoint/2010/main" val="3242223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6865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160B4-AA83-FD92-F0F2-5B70E1012C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9DCB6C-72A7-10F9-72F3-9AD544B24F6F}"/>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4D2A91B4-9E01-C87F-13F7-E497368EB527}"/>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85177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CA" dirty="0"/>
          </a:p>
        </p:txBody>
      </p:sp>
    </p:spTree>
    <p:extLst>
      <p:ext uri="{BB962C8B-B14F-4D97-AF65-F5344CB8AC3E}">
        <p14:creationId xmlns:p14="http://schemas.microsoft.com/office/powerpoint/2010/main" val="1216813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47668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‹Nº›</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‹Nº›</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‹Nº›</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‹Nº›</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‹Nº›</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‹Nº›</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sldNum="0" hd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899790" y="810227"/>
            <a:ext cx="6392421" cy="3831221"/>
          </a:xfrm>
        </p:spPr>
        <p:txBody>
          <a:bodyPr anchor="ctr"/>
          <a:lstStyle/>
          <a:p>
            <a:r>
              <a:rPr lang="en-CA" dirty="0"/>
              <a:t>ROMPIENDO EL JUEGO</a:t>
            </a:r>
            <a:br>
              <a:rPr lang="en-CA" dirty="0"/>
            </a:br>
            <a:br>
              <a:rPr lang="en-CA" dirty="0"/>
            </a:br>
            <a:br>
              <a:rPr lang="en-CA" dirty="0"/>
            </a:br>
            <a:br>
              <a:rPr lang="en-CA" dirty="0"/>
            </a:br>
            <a:br>
              <a:rPr lang="en-CA" dirty="0"/>
            </a:br>
            <a:endParaRPr lang="en-US" dirty="0"/>
          </a:p>
        </p:txBody>
      </p:sp>
      <p:pic>
        <p:nvPicPr>
          <p:cNvPr id="11" name="Picture 10">
            <a:extLst>
              <a:ext uri="{FF2B5EF4-FFF2-40B4-BE49-F238E27FC236}">
                <a16:creationId xmlns:a16="http://schemas.microsoft.com/office/drawing/2014/main" id="{00E1A555-4050-58B4-BCE8-63FDD57BA93B}"/>
              </a:ext>
            </a:extLst>
          </p:cNvPr>
          <p:cNvPicPr>
            <a:picLocks noChangeAspect="1"/>
          </p:cNvPicPr>
          <p:nvPr/>
        </p:nvPicPr>
        <p:blipFill>
          <a:blip r:embed="rId3"/>
          <a:stretch>
            <a:fillRect/>
          </a:stretch>
        </p:blipFill>
        <p:spPr>
          <a:xfrm>
            <a:off x="193865" y="157728"/>
            <a:ext cx="2346855" cy="3332859"/>
          </a:xfrm>
          <a:prstGeom prst="rect">
            <a:avLst/>
          </a:prstGeom>
        </p:spPr>
      </p:pic>
      <p:pic>
        <p:nvPicPr>
          <p:cNvPr id="15" name="Picture 14">
            <a:extLst>
              <a:ext uri="{FF2B5EF4-FFF2-40B4-BE49-F238E27FC236}">
                <a16:creationId xmlns:a16="http://schemas.microsoft.com/office/drawing/2014/main" id="{8A5AD2B7-5EFD-ED6A-D787-83B68F7C2613}"/>
              </a:ext>
            </a:extLst>
          </p:cNvPr>
          <p:cNvPicPr>
            <a:picLocks noChangeAspect="1"/>
          </p:cNvPicPr>
          <p:nvPr/>
        </p:nvPicPr>
        <p:blipFill>
          <a:blip r:embed="rId4"/>
          <a:stretch>
            <a:fillRect/>
          </a:stretch>
        </p:blipFill>
        <p:spPr>
          <a:xfrm>
            <a:off x="82214" y="6332139"/>
            <a:ext cx="466790" cy="485843"/>
          </a:xfrm>
          <a:prstGeom prst="rect">
            <a:avLst/>
          </a:prstGeom>
        </p:spPr>
      </p:pic>
      <p:pic>
        <p:nvPicPr>
          <p:cNvPr id="5" name="Picture 4">
            <a:extLst>
              <a:ext uri="{FF2B5EF4-FFF2-40B4-BE49-F238E27FC236}">
                <a16:creationId xmlns:a16="http://schemas.microsoft.com/office/drawing/2014/main" id="{E53B87D4-55BD-C113-D0E9-9B62D83EC93D}"/>
              </a:ext>
            </a:extLst>
          </p:cNvPr>
          <p:cNvPicPr>
            <a:picLocks noChangeAspect="1"/>
          </p:cNvPicPr>
          <p:nvPr/>
        </p:nvPicPr>
        <p:blipFill>
          <a:blip r:embed="rId5"/>
          <a:stretch>
            <a:fillRect/>
          </a:stretch>
        </p:blipFill>
        <p:spPr>
          <a:xfrm>
            <a:off x="4751559" y="1796255"/>
            <a:ext cx="2915057" cy="1171739"/>
          </a:xfrm>
          <a:prstGeom prst="rect">
            <a:avLst/>
          </a:prstGeom>
        </p:spPr>
      </p:pic>
      <p:pic>
        <p:nvPicPr>
          <p:cNvPr id="7" name="Picture 6">
            <a:extLst>
              <a:ext uri="{FF2B5EF4-FFF2-40B4-BE49-F238E27FC236}">
                <a16:creationId xmlns:a16="http://schemas.microsoft.com/office/drawing/2014/main" id="{1C5DA472-9B24-7971-4DB2-37A9B7D2A003}"/>
              </a:ext>
            </a:extLst>
          </p:cNvPr>
          <p:cNvPicPr>
            <a:picLocks noChangeAspect="1"/>
          </p:cNvPicPr>
          <p:nvPr/>
        </p:nvPicPr>
        <p:blipFill>
          <a:blip r:embed="rId6"/>
          <a:stretch>
            <a:fillRect/>
          </a:stretch>
        </p:blipFill>
        <p:spPr>
          <a:xfrm>
            <a:off x="7999115" y="3092966"/>
            <a:ext cx="3608008" cy="3429000"/>
          </a:xfrm>
          <a:prstGeom prst="rect">
            <a:avLst/>
          </a:prstGeom>
        </p:spPr>
      </p:pic>
      <p:pic>
        <p:nvPicPr>
          <p:cNvPr id="18" name="Picture 17">
            <a:extLst>
              <a:ext uri="{FF2B5EF4-FFF2-40B4-BE49-F238E27FC236}">
                <a16:creationId xmlns:a16="http://schemas.microsoft.com/office/drawing/2014/main" id="{BDEDBC71-2D4E-1278-3458-7828AA5B486F}"/>
              </a:ext>
            </a:extLst>
          </p:cNvPr>
          <p:cNvPicPr>
            <a:picLocks noChangeAspect="1"/>
          </p:cNvPicPr>
          <p:nvPr/>
        </p:nvPicPr>
        <p:blipFill>
          <a:blip r:embed="rId7"/>
          <a:stretch>
            <a:fillRect/>
          </a:stretch>
        </p:blipFill>
        <p:spPr>
          <a:xfrm>
            <a:off x="1421283" y="4011442"/>
            <a:ext cx="5239481" cy="2124371"/>
          </a:xfrm>
          <a:prstGeom prst="rect">
            <a:avLst/>
          </a:prstGeom>
        </p:spPr>
      </p:pic>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94BBC-F93E-6AFA-5DA9-628106DA98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70506A2-88F5-8035-93D6-B1CFB54C3388}"/>
              </a:ext>
            </a:extLst>
          </p:cNvPr>
          <p:cNvSpPr txBox="1"/>
          <p:nvPr/>
        </p:nvSpPr>
        <p:spPr>
          <a:xfrm>
            <a:off x="9244972" y="3203575"/>
            <a:ext cx="2716543" cy="1200329"/>
          </a:xfrm>
          <a:prstGeom prst="rect">
            <a:avLst/>
          </a:prstGeom>
          <a:noFill/>
        </p:spPr>
        <p:txBody>
          <a:bodyPr wrap="square">
            <a:spAutoFit/>
          </a:bodyPr>
          <a:lstStyle/>
          <a:p>
            <a:r>
              <a:rPr lang="es-ES" dirty="0"/>
              <a:t>Tabla 9.1. b</a:t>
            </a:r>
          </a:p>
          <a:p>
            <a:r>
              <a:rPr lang="es-ES" dirty="0"/>
              <a:t>Relación e impacto entre </a:t>
            </a:r>
          </a:p>
          <a:p>
            <a:r>
              <a:rPr lang="es-ES" dirty="0"/>
              <a:t>productividad y </a:t>
            </a:r>
          </a:p>
          <a:p>
            <a:r>
              <a:rPr lang="es-ES" dirty="0"/>
              <a:t>cultura organizacional</a:t>
            </a:r>
            <a:endParaRPr lang="en-CA" dirty="0"/>
          </a:p>
        </p:txBody>
      </p:sp>
      <p:pic>
        <p:nvPicPr>
          <p:cNvPr id="4" name="Picture 3">
            <a:extLst>
              <a:ext uri="{FF2B5EF4-FFF2-40B4-BE49-F238E27FC236}">
                <a16:creationId xmlns:a16="http://schemas.microsoft.com/office/drawing/2014/main" id="{B7CD8A54-3844-D461-143F-E8171D87B4FD}"/>
              </a:ext>
            </a:extLst>
          </p:cNvPr>
          <p:cNvPicPr>
            <a:picLocks noChangeAspect="1"/>
          </p:cNvPicPr>
          <p:nvPr/>
        </p:nvPicPr>
        <p:blipFill>
          <a:blip r:embed="rId2"/>
          <a:stretch>
            <a:fillRect/>
          </a:stretch>
        </p:blipFill>
        <p:spPr>
          <a:xfrm>
            <a:off x="261565" y="153554"/>
            <a:ext cx="8092717" cy="757616"/>
          </a:xfrm>
          <a:prstGeom prst="rect">
            <a:avLst/>
          </a:prstGeom>
        </p:spPr>
      </p:pic>
      <p:pic>
        <p:nvPicPr>
          <p:cNvPr id="7" name="Picture 6">
            <a:extLst>
              <a:ext uri="{FF2B5EF4-FFF2-40B4-BE49-F238E27FC236}">
                <a16:creationId xmlns:a16="http://schemas.microsoft.com/office/drawing/2014/main" id="{C072BDB3-8574-FE8E-6D7B-139D8D6BD558}"/>
              </a:ext>
            </a:extLst>
          </p:cNvPr>
          <p:cNvPicPr>
            <a:picLocks noChangeAspect="1"/>
          </p:cNvPicPr>
          <p:nvPr/>
        </p:nvPicPr>
        <p:blipFill>
          <a:blip r:embed="rId3"/>
          <a:stretch>
            <a:fillRect/>
          </a:stretch>
        </p:blipFill>
        <p:spPr>
          <a:xfrm>
            <a:off x="340594" y="845892"/>
            <a:ext cx="7988961" cy="4685743"/>
          </a:xfrm>
          <a:prstGeom prst="rect">
            <a:avLst/>
          </a:prstGeom>
        </p:spPr>
      </p:pic>
    </p:spTree>
    <p:extLst>
      <p:ext uri="{BB962C8B-B14F-4D97-AF65-F5344CB8AC3E}">
        <p14:creationId xmlns:p14="http://schemas.microsoft.com/office/powerpoint/2010/main" val="3736414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0A386-B6FC-87A7-ADED-CBEC5333ABE1}"/>
              </a:ext>
            </a:extLst>
          </p:cNvPr>
          <p:cNvSpPr txBox="1"/>
          <p:nvPr/>
        </p:nvSpPr>
        <p:spPr>
          <a:xfrm>
            <a:off x="750422" y="579321"/>
            <a:ext cx="6095460" cy="2031325"/>
          </a:xfrm>
          <a:prstGeom prst="rect">
            <a:avLst/>
          </a:prstGeom>
          <a:solidFill>
            <a:schemeClr val="accent3">
              <a:lumMod val="20000"/>
              <a:lumOff val="80000"/>
            </a:schemeClr>
          </a:solidFill>
        </p:spPr>
        <p:txBody>
          <a:bodyPr wrap="square">
            <a:spAutoFit/>
          </a:bodyPr>
          <a:lstStyle/>
          <a:p>
            <a:r>
              <a:rPr lang="es-ES" dirty="0"/>
              <a:t>Según la encuesta de Gallup El compromiso y el bienestar de los trabajadores, cuando se combinan, crean un</a:t>
            </a:r>
          </a:p>
          <a:p>
            <a:r>
              <a:rPr lang="es-ES" dirty="0"/>
              <a:t>entorno de alto rendimiento, en el que ambos se informan y se complementan entre sí.</a:t>
            </a:r>
          </a:p>
          <a:p>
            <a:r>
              <a:rPr lang="es-ES" dirty="0"/>
              <a:t>Gallup muestra que solo el 25 % de los empleados estadounidenses está totalmente de acuerdo en que su organización se preocupa por su bienestar general.</a:t>
            </a:r>
            <a:endParaRPr lang="en-CA" dirty="0"/>
          </a:p>
        </p:txBody>
      </p:sp>
      <p:sp>
        <p:nvSpPr>
          <p:cNvPr id="5" name="TextBox 4">
            <a:extLst>
              <a:ext uri="{FF2B5EF4-FFF2-40B4-BE49-F238E27FC236}">
                <a16:creationId xmlns:a16="http://schemas.microsoft.com/office/drawing/2014/main" id="{78F52FB8-1C45-AB20-B4B8-8A64A80A34F6}"/>
              </a:ext>
            </a:extLst>
          </p:cNvPr>
          <p:cNvSpPr txBox="1"/>
          <p:nvPr/>
        </p:nvSpPr>
        <p:spPr>
          <a:xfrm>
            <a:off x="2349006" y="3468359"/>
            <a:ext cx="7488870" cy="2862322"/>
          </a:xfrm>
          <a:prstGeom prst="rect">
            <a:avLst/>
          </a:prstGeom>
          <a:solidFill>
            <a:schemeClr val="accent3">
              <a:lumMod val="20000"/>
              <a:lumOff val="80000"/>
            </a:schemeClr>
          </a:solidFill>
        </p:spPr>
        <p:txBody>
          <a:bodyPr wrap="square">
            <a:spAutoFit/>
          </a:bodyPr>
          <a:lstStyle/>
          <a:p>
            <a:r>
              <a:rPr lang="es-ES" dirty="0"/>
              <a:t>Aquellos que no prosperan reportan los siguientes riesgos:</a:t>
            </a:r>
          </a:p>
          <a:p>
            <a:endParaRPr lang="es-ES" dirty="0"/>
          </a:p>
          <a:p>
            <a:r>
              <a:rPr lang="es-ES" dirty="0"/>
              <a:t>Es más probable que el 61 % experimenten agotamiento a menudo o siempre.</a:t>
            </a:r>
          </a:p>
          <a:p>
            <a:endParaRPr lang="es-ES" dirty="0"/>
          </a:p>
          <a:p>
            <a:r>
              <a:rPr lang="es-ES" dirty="0"/>
              <a:t>Es más probable que el 48 % reporten estrés diario.</a:t>
            </a:r>
          </a:p>
          <a:p>
            <a:endParaRPr lang="es-ES" dirty="0"/>
          </a:p>
          <a:p>
            <a:r>
              <a:rPr lang="es-ES" dirty="0"/>
              <a:t>Es más probable que el 66 % experimenten preocupación diaria.</a:t>
            </a:r>
          </a:p>
          <a:p>
            <a:endParaRPr lang="es-ES" dirty="0"/>
          </a:p>
          <a:p>
            <a:r>
              <a:rPr lang="es-ES" dirty="0"/>
              <a:t>Es más probable que el 2 % informen tristeza y enojo diariamente.</a:t>
            </a:r>
            <a:endParaRPr lang="en-CA" dirty="0"/>
          </a:p>
        </p:txBody>
      </p:sp>
    </p:spTree>
    <p:extLst>
      <p:ext uri="{BB962C8B-B14F-4D97-AF65-F5344CB8AC3E}">
        <p14:creationId xmlns:p14="http://schemas.microsoft.com/office/powerpoint/2010/main" val="2210896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935C0E-B24B-7CED-7BE8-5EDDBA109E23}"/>
              </a:ext>
            </a:extLst>
          </p:cNvPr>
          <p:cNvPicPr>
            <a:picLocks noChangeAspect="1"/>
          </p:cNvPicPr>
          <p:nvPr/>
        </p:nvPicPr>
        <p:blipFill>
          <a:blip r:embed="rId2"/>
          <a:stretch>
            <a:fillRect/>
          </a:stretch>
        </p:blipFill>
        <p:spPr>
          <a:xfrm>
            <a:off x="2265335" y="376754"/>
            <a:ext cx="6982799" cy="314369"/>
          </a:xfrm>
          <a:prstGeom prst="rect">
            <a:avLst/>
          </a:prstGeom>
        </p:spPr>
      </p:pic>
      <p:pic>
        <p:nvPicPr>
          <p:cNvPr id="5" name="Picture 4">
            <a:extLst>
              <a:ext uri="{FF2B5EF4-FFF2-40B4-BE49-F238E27FC236}">
                <a16:creationId xmlns:a16="http://schemas.microsoft.com/office/drawing/2014/main" id="{22A8ECAB-2265-4842-0875-DB924CAEA2F2}"/>
              </a:ext>
            </a:extLst>
          </p:cNvPr>
          <p:cNvPicPr>
            <a:picLocks noChangeAspect="1"/>
          </p:cNvPicPr>
          <p:nvPr/>
        </p:nvPicPr>
        <p:blipFill>
          <a:blip r:embed="rId3"/>
          <a:stretch>
            <a:fillRect/>
          </a:stretch>
        </p:blipFill>
        <p:spPr>
          <a:xfrm>
            <a:off x="1799625" y="1095049"/>
            <a:ext cx="8592749" cy="4667901"/>
          </a:xfrm>
          <a:prstGeom prst="rect">
            <a:avLst/>
          </a:prstGeom>
        </p:spPr>
      </p:pic>
    </p:spTree>
    <p:extLst>
      <p:ext uri="{BB962C8B-B14F-4D97-AF65-F5344CB8AC3E}">
        <p14:creationId xmlns:p14="http://schemas.microsoft.com/office/powerpoint/2010/main" val="1870210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9BB5DB-BEB2-2A38-7BCA-63629B7F8765}"/>
              </a:ext>
            </a:extLst>
          </p:cNvPr>
          <p:cNvPicPr>
            <a:picLocks noChangeAspect="1"/>
          </p:cNvPicPr>
          <p:nvPr/>
        </p:nvPicPr>
        <p:blipFill>
          <a:blip r:embed="rId2"/>
          <a:stretch>
            <a:fillRect/>
          </a:stretch>
        </p:blipFill>
        <p:spPr>
          <a:xfrm>
            <a:off x="3101177" y="392683"/>
            <a:ext cx="4839375" cy="657317"/>
          </a:xfrm>
          <a:prstGeom prst="rect">
            <a:avLst/>
          </a:prstGeom>
        </p:spPr>
      </p:pic>
      <p:pic>
        <p:nvPicPr>
          <p:cNvPr id="5" name="Picture 4">
            <a:extLst>
              <a:ext uri="{FF2B5EF4-FFF2-40B4-BE49-F238E27FC236}">
                <a16:creationId xmlns:a16="http://schemas.microsoft.com/office/drawing/2014/main" id="{DD984F38-22A4-A415-1860-0D9C7643744D}"/>
              </a:ext>
            </a:extLst>
          </p:cNvPr>
          <p:cNvPicPr>
            <a:picLocks noChangeAspect="1"/>
          </p:cNvPicPr>
          <p:nvPr/>
        </p:nvPicPr>
        <p:blipFill>
          <a:blip r:embed="rId3"/>
          <a:stretch>
            <a:fillRect/>
          </a:stretch>
        </p:blipFill>
        <p:spPr>
          <a:xfrm>
            <a:off x="1395834" y="1050000"/>
            <a:ext cx="8235064" cy="4831081"/>
          </a:xfrm>
          <a:prstGeom prst="rect">
            <a:avLst/>
          </a:prstGeom>
        </p:spPr>
      </p:pic>
    </p:spTree>
    <p:extLst>
      <p:ext uri="{BB962C8B-B14F-4D97-AF65-F5344CB8AC3E}">
        <p14:creationId xmlns:p14="http://schemas.microsoft.com/office/powerpoint/2010/main" val="2473391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B7EF5B-BAB8-A1FF-80F6-3F1F9CB9D7CD}"/>
              </a:ext>
            </a:extLst>
          </p:cNvPr>
          <p:cNvSpPr txBox="1"/>
          <p:nvPr/>
        </p:nvSpPr>
        <p:spPr>
          <a:xfrm>
            <a:off x="8947711" y="2879670"/>
            <a:ext cx="2752086" cy="1754326"/>
          </a:xfrm>
          <a:prstGeom prst="rect">
            <a:avLst/>
          </a:prstGeom>
          <a:noFill/>
        </p:spPr>
        <p:txBody>
          <a:bodyPr wrap="square">
            <a:spAutoFit/>
          </a:bodyPr>
          <a:lstStyle/>
          <a:p>
            <a:pPr algn="l"/>
            <a:r>
              <a:rPr lang="es-ES" sz="1800" b="1" i="0" u="none" strike="noStrike" baseline="0" dirty="0">
                <a:solidFill>
                  <a:srgbClr val="0D5AE6"/>
                </a:solidFill>
                <a:latin typeface="SRASans1.0-Bold"/>
              </a:rPr>
              <a:t>Tabla 9.2. </a:t>
            </a:r>
          </a:p>
          <a:p>
            <a:pPr algn="l"/>
            <a:r>
              <a:rPr lang="es-ES" sz="1800" b="0" i="0" u="none" strike="noStrike" baseline="0" dirty="0">
                <a:solidFill>
                  <a:srgbClr val="000000"/>
                </a:solidFill>
                <a:latin typeface="SRASans1.0-Book"/>
              </a:rPr>
              <a:t>Fases de implantación y desarrollo del plan de bienestar para convertir tu</a:t>
            </a:r>
          </a:p>
          <a:p>
            <a:pPr algn="l"/>
            <a:r>
              <a:rPr lang="es-ES" sz="1800" b="0" i="0" u="none" strike="noStrike" baseline="0" dirty="0">
                <a:solidFill>
                  <a:srgbClr val="000000"/>
                </a:solidFill>
                <a:latin typeface="SRASans1.0-Book"/>
              </a:rPr>
              <a:t>empresa en un destino talento</a:t>
            </a:r>
            <a:endParaRPr lang="en-CA" dirty="0"/>
          </a:p>
        </p:txBody>
      </p:sp>
      <p:pic>
        <p:nvPicPr>
          <p:cNvPr id="5" name="Picture 4">
            <a:extLst>
              <a:ext uri="{FF2B5EF4-FFF2-40B4-BE49-F238E27FC236}">
                <a16:creationId xmlns:a16="http://schemas.microsoft.com/office/drawing/2014/main" id="{C08CA282-ABA9-9B01-3894-F33F89EF0547}"/>
              </a:ext>
            </a:extLst>
          </p:cNvPr>
          <p:cNvPicPr>
            <a:picLocks noChangeAspect="1"/>
          </p:cNvPicPr>
          <p:nvPr/>
        </p:nvPicPr>
        <p:blipFill>
          <a:blip r:embed="rId2"/>
          <a:stretch>
            <a:fillRect/>
          </a:stretch>
        </p:blipFill>
        <p:spPr>
          <a:xfrm>
            <a:off x="1738621" y="0"/>
            <a:ext cx="5070082" cy="6858000"/>
          </a:xfrm>
          <a:prstGeom prst="rect">
            <a:avLst/>
          </a:prstGeom>
        </p:spPr>
      </p:pic>
    </p:spTree>
    <p:extLst>
      <p:ext uri="{BB962C8B-B14F-4D97-AF65-F5344CB8AC3E}">
        <p14:creationId xmlns:p14="http://schemas.microsoft.com/office/powerpoint/2010/main" val="2452482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62608-F5E4-7EC0-5EF0-4F988DDDEC5B}"/>
              </a:ext>
            </a:extLst>
          </p:cNvPr>
          <p:cNvSpPr>
            <a:spLocks noGrp="1"/>
          </p:cNvSpPr>
          <p:nvPr>
            <p:ph type="title"/>
          </p:nvPr>
        </p:nvSpPr>
        <p:spPr>
          <a:xfrm>
            <a:off x="1443884" y="497250"/>
            <a:ext cx="9875463" cy="999746"/>
          </a:xfrm>
        </p:spPr>
        <p:txBody>
          <a:bodyPr/>
          <a:lstStyle/>
          <a:p>
            <a:r>
              <a:rPr lang="es-ES" noProof="0" dirty="0"/>
              <a:t>Reflexiones finales </a:t>
            </a:r>
          </a:p>
        </p:txBody>
      </p:sp>
      <p:pic>
        <p:nvPicPr>
          <p:cNvPr id="29" name="Picture 28">
            <a:extLst>
              <a:ext uri="{FF2B5EF4-FFF2-40B4-BE49-F238E27FC236}">
                <a16:creationId xmlns:a16="http://schemas.microsoft.com/office/drawing/2014/main" id="{D983D37D-D466-63AA-CE24-3CA641AC58F2}"/>
              </a:ext>
            </a:extLst>
          </p:cNvPr>
          <p:cNvPicPr>
            <a:picLocks noChangeAspect="1"/>
          </p:cNvPicPr>
          <p:nvPr/>
        </p:nvPicPr>
        <p:blipFill>
          <a:blip r:embed="rId3"/>
          <a:stretch>
            <a:fillRect/>
          </a:stretch>
        </p:blipFill>
        <p:spPr>
          <a:xfrm>
            <a:off x="6091237" y="3419473"/>
            <a:ext cx="9526" cy="19053"/>
          </a:xfrm>
          <a:prstGeom prst="rect">
            <a:avLst/>
          </a:prstGeom>
        </p:spPr>
      </p:pic>
      <p:pic>
        <p:nvPicPr>
          <p:cNvPr id="31" name="Picture 30">
            <a:extLst>
              <a:ext uri="{FF2B5EF4-FFF2-40B4-BE49-F238E27FC236}">
                <a16:creationId xmlns:a16="http://schemas.microsoft.com/office/drawing/2014/main" id="{D55036E0-AF4D-DC6F-8A88-530B8569A497}"/>
              </a:ext>
            </a:extLst>
          </p:cNvPr>
          <p:cNvPicPr>
            <a:picLocks noChangeAspect="1"/>
          </p:cNvPicPr>
          <p:nvPr/>
        </p:nvPicPr>
        <p:blipFill>
          <a:blip r:embed="rId3"/>
          <a:stretch>
            <a:fillRect/>
          </a:stretch>
        </p:blipFill>
        <p:spPr>
          <a:xfrm>
            <a:off x="6091237" y="3419473"/>
            <a:ext cx="9526" cy="19053"/>
          </a:xfrm>
          <a:prstGeom prst="rect">
            <a:avLst/>
          </a:prstGeom>
        </p:spPr>
      </p:pic>
      <p:pic>
        <p:nvPicPr>
          <p:cNvPr id="34" name="Picture 33">
            <a:extLst>
              <a:ext uri="{FF2B5EF4-FFF2-40B4-BE49-F238E27FC236}">
                <a16:creationId xmlns:a16="http://schemas.microsoft.com/office/drawing/2014/main" id="{7590E020-8444-5059-0627-2886C89743C1}"/>
              </a:ext>
            </a:extLst>
          </p:cNvPr>
          <p:cNvPicPr>
            <a:picLocks noChangeAspect="1"/>
          </p:cNvPicPr>
          <p:nvPr/>
        </p:nvPicPr>
        <p:blipFill>
          <a:blip r:embed="rId4"/>
          <a:stretch>
            <a:fillRect/>
          </a:stretch>
        </p:blipFill>
        <p:spPr>
          <a:xfrm>
            <a:off x="82214" y="6332139"/>
            <a:ext cx="466790" cy="485843"/>
          </a:xfrm>
          <a:prstGeom prst="rect">
            <a:avLst/>
          </a:prstGeom>
        </p:spPr>
      </p:pic>
      <p:pic>
        <p:nvPicPr>
          <p:cNvPr id="6" name="Picture 5">
            <a:extLst>
              <a:ext uri="{FF2B5EF4-FFF2-40B4-BE49-F238E27FC236}">
                <a16:creationId xmlns:a16="http://schemas.microsoft.com/office/drawing/2014/main" id="{1D4045CE-229C-53B1-178B-1BB9C829E235}"/>
              </a:ext>
            </a:extLst>
          </p:cNvPr>
          <p:cNvPicPr>
            <a:picLocks noChangeAspect="1"/>
          </p:cNvPicPr>
          <p:nvPr/>
        </p:nvPicPr>
        <p:blipFill>
          <a:blip r:embed="rId5"/>
          <a:stretch>
            <a:fillRect/>
          </a:stretch>
        </p:blipFill>
        <p:spPr>
          <a:xfrm>
            <a:off x="1373317" y="2155476"/>
            <a:ext cx="5296639" cy="562053"/>
          </a:xfrm>
          <a:prstGeom prst="rect">
            <a:avLst/>
          </a:prstGeom>
        </p:spPr>
      </p:pic>
      <p:pic>
        <p:nvPicPr>
          <p:cNvPr id="8" name="Picture 7">
            <a:extLst>
              <a:ext uri="{FF2B5EF4-FFF2-40B4-BE49-F238E27FC236}">
                <a16:creationId xmlns:a16="http://schemas.microsoft.com/office/drawing/2014/main" id="{8299B595-7028-0118-56B2-7ADA11DDC189}"/>
              </a:ext>
            </a:extLst>
          </p:cNvPr>
          <p:cNvPicPr>
            <a:picLocks noChangeAspect="1"/>
          </p:cNvPicPr>
          <p:nvPr/>
        </p:nvPicPr>
        <p:blipFill>
          <a:blip r:embed="rId6"/>
          <a:stretch>
            <a:fillRect/>
          </a:stretch>
        </p:blipFill>
        <p:spPr>
          <a:xfrm>
            <a:off x="2017974" y="2865966"/>
            <a:ext cx="5487166" cy="552527"/>
          </a:xfrm>
          <a:prstGeom prst="rect">
            <a:avLst/>
          </a:prstGeom>
        </p:spPr>
      </p:pic>
      <p:pic>
        <p:nvPicPr>
          <p:cNvPr id="10" name="Picture 9">
            <a:extLst>
              <a:ext uri="{FF2B5EF4-FFF2-40B4-BE49-F238E27FC236}">
                <a16:creationId xmlns:a16="http://schemas.microsoft.com/office/drawing/2014/main" id="{763E7723-8AF5-ED1C-C4AD-0EFD8CC80574}"/>
              </a:ext>
            </a:extLst>
          </p:cNvPr>
          <p:cNvPicPr>
            <a:picLocks noChangeAspect="1"/>
          </p:cNvPicPr>
          <p:nvPr/>
        </p:nvPicPr>
        <p:blipFill>
          <a:blip r:embed="rId7"/>
          <a:stretch>
            <a:fillRect/>
          </a:stretch>
        </p:blipFill>
        <p:spPr>
          <a:xfrm>
            <a:off x="2785276" y="3679905"/>
            <a:ext cx="5477639" cy="609685"/>
          </a:xfrm>
          <a:prstGeom prst="rect">
            <a:avLst/>
          </a:prstGeom>
        </p:spPr>
      </p:pic>
      <p:pic>
        <p:nvPicPr>
          <p:cNvPr id="12" name="Picture 11">
            <a:extLst>
              <a:ext uri="{FF2B5EF4-FFF2-40B4-BE49-F238E27FC236}">
                <a16:creationId xmlns:a16="http://schemas.microsoft.com/office/drawing/2014/main" id="{4349A0FE-F61B-A5AF-F87F-5B18B960622B}"/>
              </a:ext>
            </a:extLst>
          </p:cNvPr>
          <p:cNvPicPr>
            <a:picLocks noChangeAspect="1"/>
          </p:cNvPicPr>
          <p:nvPr/>
        </p:nvPicPr>
        <p:blipFill>
          <a:blip r:embed="rId8"/>
          <a:stretch>
            <a:fillRect/>
          </a:stretch>
        </p:blipFill>
        <p:spPr>
          <a:xfrm>
            <a:off x="3924802" y="4449073"/>
            <a:ext cx="4620270" cy="628738"/>
          </a:xfrm>
          <a:prstGeom prst="rect">
            <a:avLst/>
          </a:prstGeom>
        </p:spPr>
      </p:pic>
    </p:spTree>
    <p:extLst>
      <p:ext uri="{BB962C8B-B14F-4D97-AF65-F5344CB8AC3E}">
        <p14:creationId xmlns:p14="http://schemas.microsoft.com/office/powerpoint/2010/main" val="2498021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4917F-1F50-87D5-07B2-15A2CFCD99A3}"/>
              </a:ext>
            </a:extLst>
          </p:cNvPr>
          <p:cNvSpPr>
            <a:spLocks noGrp="1"/>
          </p:cNvSpPr>
          <p:nvPr>
            <p:ph type="title"/>
          </p:nvPr>
        </p:nvSpPr>
        <p:spPr/>
        <p:txBody>
          <a:bodyPr/>
          <a:lstStyle/>
          <a:p>
            <a:r>
              <a:rPr lang="en-US" dirty="0"/>
              <a:t>Sub Capitulos</a:t>
            </a:r>
            <a:endParaRPr lang="en-CA" dirty="0"/>
          </a:p>
        </p:txBody>
      </p:sp>
      <p:pic>
        <p:nvPicPr>
          <p:cNvPr id="4" name="Picture 3">
            <a:extLst>
              <a:ext uri="{FF2B5EF4-FFF2-40B4-BE49-F238E27FC236}">
                <a16:creationId xmlns:a16="http://schemas.microsoft.com/office/drawing/2014/main" id="{04D828E1-A83A-6876-3E9A-27461DAAC668}"/>
              </a:ext>
            </a:extLst>
          </p:cNvPr>
          <p:cNvPicPr>
            <a:picLocks noChangeAspect="1"/>
          </p:cNvPicPr>
          <p:nvPr/>
        </p:nvPicPr>
        <p:blipFill>
          <a:blip r:embed="rId2"/>
          <a:stretch>
            <a:fillRect/>
          </a:stretch>
        </p:blipFill>
        <p:spPr>
          <a:xfrm>
            <a:off x="418563" y="2118256"/>
            <a:ext cx="6489519" cy="570242"/>
          </a:xfrm>
          <a:prstGeom prst="rect">
            <a:avLst/>
          </a:prstGeom>
        </p:spPr>
      </p:pic>
      <p:pic>
        <p:nvPicPr>
          <p:cNvPr id="6" name="Picture 5">
            <a:extLst>
              <a:ext uri="{FF2B5EF4-FFF2-40B4-BE49-F238E27FC236}">
                <a16:creationId xmlns:a16="http://schemas.microsoft.com/office/drawing/2014/main" id="{C8E4424C-4EDD-A3BE-3A04-518F76AB2D58}"/>
              </a:ext>
            </a:extLst>
          </p:cNvPr>
          <p:cNvPicPr>
            <a:picLocks noChangeAspect="1"/>
          </p:cNvPicPr>
          <p:nvPr/>
        </p:nvPicPr>
        <p:blipFill>
          <a:blip r:embed="rId3"/>
          <a:stretch>
            <a:fillRect/>
          </a:stretch>
        </p:blipFill>
        <p:spPr>
          <a:xfrm>
            <a:off x="381773" y="2681593"/>
            <a:ext cx="6744776" cy="827906"/>
          </a:xfrm>
          <a:prstGeom prst="rect">
            <a:avLst/>
          </a:prstGeom>
        </p:spPr>
      </p:pic>
      <p:pic>
        <p:nvPicPr>
          <p:cNvPr id="8" name="Picture 7">
            <a:extLst>
              <a:ext uri="{FF2B5EF4-FFF2-40B4-BE49-F238E27FC236}">
                <a16:creationId xmlns:a16="http://schemas.microsoft.com/office/drawing/2014/main" id="{A14FBC71-BA4E-EB6C-6436-D5113568FC01}"/>
              </a:ext>
            </a:extLst>
          </p:cNvPr>
          <p:cNvPicPr>
            <a:picLocks noChangeAspect="1"/>
          </p:cNvPicPr>
          <p:nvPr/>
        </p:nvPicPr>
        <p:blipFill>
          <a:blip r:embed="rId4"/>
          <a:stretch>
            <a:fillRect/>
          </a:stretch>
        </p:blipFill>
        <p:spPr>
          <a:xfrm>
            <a:off x="381773" y="3402160"/>
            <a:ext cx="5770233" cy="1122644"/>
          </a:xfrm>
          <a:prstGeom prst="rect">
            <a:avLst/>
          </a:prstGeom>
        </p:spPr>
      </p:pic>
      <p:pic>
        <p:nvPicPr>
          <p:cNvPr id="10" name="Picture 9">
            <a:extLst>
              <a:ext uri="{FF2B5EF4-FFF2-40B4-BE49-F238E27FC236}">
                <a16:creationId xmlns:a16="http://schemas.microsoft.com/office/drawing/2014/main" id="{8F8AF86F-F8F1-3E6E-2C01-D7FBBA3EEB49}"/>
              </a:ext>
            </a:extLst>
          </p:cNvPr>
          <p:cNvPicPr>
            <a:picLocks noChangeAspect="1"/>
          </p:cNvPicPr>
          <p:nvPr/>
        </p:nvPicPr>
        <p:blipFill>
          <a:blip r:embed="rId5"/>
          <a:stretch>
            <a:fillRect/>
          </a:stretch>
        </p:blipFill>
        <p:spPr>
          <a:xfrm>
            <a:off x="418564" y="4544321"/>
            <a:ext cx="6806166" cy="842966"/>
          </a:xfrm>
          <a:prstGeom prst="rect">
            <a:avLst/>
          </a:prstGeom>
        </p:spPr>
      </p:pic>
    </p:spTree>
    <p:extLst>
      <p:ext uri="{BB962C8B-B14F-4D97-AF65-F5344CB8AC3E}">
        <p14:creationId xmlns:p14="http://schemas.microsoft.com/office/powerpoint/2010/main" val="3835502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C2F7358-1746-3DCA-2AC4-D6B5CB3092D2}"/>
              </a:ext>
            </a:extLst>
          </p:cNvPr>
          <p:cNvPicPr>
            <a:picLocks noChangeAspect="1"/>
          </p:cNvPicPr>
          <p:nvPr/>
        </p:nvPicPr>
        <p:blipFill>
          <a:blip r:embed="rId3"/>
          <a:stretch>
            <a:fillRect/>
          </a:stretch>
        </p:blipFill>
        <p:spPr>
          <a:xfrm>
            <a:off x="82214" y="6332139"/>
            <a:ext cx="466790" cy="485843"/>
          </a:xfrm>
          <a:prstGeom prst="rect">
            <a:avLst/>
          </a:prstGeom>
        </p:spPr>
      </p:pic>
      <p:pic>
        <p:nvPicPr>
          <p:cNvPr id="19" name="Picture 18">
            <a:extLst>
              <a:ext uri="{FF2B5EF4-FFF2-40B4-BE49-F238E27FC236}">
                <a16:creationId xmlns:a16="http://schemas.microsoft.com/office/drawing/2014/main" id="{B5A1A40E-708C-BD92-8DA3-6E21C9A3728A}"/>
              </a:ext>
            </a:extLst>
          </p:cNvPr>
          <p:cNvPicPr>
            <a:picLocks noChangeAspect="1"/>
          </p:cNvPicPr>
          <p:nvPr/>
        </p:nvPicPr>
        <p:blipFill>
          <a:blip r:embed="rId4"/>
          <a:stretch>
            <a:fillRect/>
          </a:stretch>
        </p:blipFill>
        <p:spPr>
          <a:xfrm>
            <a:off x="7134259" y="3920830"/>
            <a:ext cx="4546566" cy="2697025"/>
          </a:xfrm>
          <a:prstGeom prst="rect">
            <a:avLst/>
          </a:prstGeom>
        </p:spPr>
      </p:pic>
      <p:sp>
        <p:nvSpPr>
          <p:cNvPr id="3" name="TextBox 2">
            <a:extLst>
              <a:ext uri="{FF2B5EF4-FFF2-40B4-BE49-F238E27FC236}">
                <a16:creationId xmlns:a16="http://schemas.microsoft.com/office/drawing/2014/main" id="{A4A18FFC-372C-8559-3F04-E5418D586087}"/>
              </a:ext>
            </a:extLst>
          </p:cNvPr>
          <p:cNvSpPr txBox="1"/>
          <p:nvPr/>
        </p:nvSpPr>
        <p:spPr>
          <a:xfrm>
            <a:off x="827160" y="1305847"/>
            <a:ext cx="6106770" cy="3693319"/>
          </a:xfrm>
          <a:prstGeom prst="rect">
            <a:avLst/>
          </a:prstGeom>
          <a:solidFill>
            <a:schemeClr val="accent3">
              <a:lumMod val="20000"/>
              <a:lumOff val="80000"/>
            </a:schemeClr>
          </a:solidFill>
        </p:spPr>
        <p:txBody>
          <a:bodyPr wrap="square">
            <a:spAutoFit/>
          </a:bodyPr>
          <a:lstStyle/>
          <a:p>
            <a:r>
              <a:rPr lang="es-ES" dirty="0"/>
              <a:t>Este capítulo nace de una convicción: el bienestar no es un «extra», es una palanca clave de productividad, innovación y fidelización del talento. Y si quieres que tu organización</a:t>
            </a:r>
          </a:p>
          <a:p>
            <a:r>
              <a:rPr lang="es-ES" dirty="0"/>
              <a:t>siga atrayendo y reteniendo a los mejores, necesitas abordarlo con la misma seriedad con la que defines tu estrategia de negocio. Aquí no hablaremos solo de pequeños cambios de bienestar, como incorporar fruta en la oficina o hacer yoga los viernes. Hablaremos de crear entornos donde las</a:t>
            </a:r>
          </a:p>
          <a:p>
            <a:r>
              <a:rPr lang="es-ES" dirty="0"/>
              <a:t>personas puedan pensar con claridad, trabajar con sentido y desarrollarse con salud emocional y mental. Te mostraremos cómo el bienestar se traduce en resultados, con indicadores medibles y planes de acción realistas que impactan en la cuenta de resultados y, sobre todo, en la cultura.</a:t>
            </a:r>
            <a:endParaRPr lang="en-CA" dirty="0"/>
          </a:p>
        </p:txBody>
      </p:sp>
    </p:spTree>
    <p:extLst>
      <p:ext uri="{BB962C8B-B14F-4D97-AF65-F5344CB8AC3E}">
        <p14:creationId xmlns:p14="http://schemas.microsoft.com/office/powerpoint/2010/main" val="2659128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FF3A352-F3A0-BEFD-E48D-F44F9CFC93CD}"/>
              </a:ext>
            </a:extLst>
          </p:cNvPr>
          <p:cNvPicPr>
            <a:picLocks noChangeAspect="1"/>
          </p:cNvPicPr>
          <p:nvPr/>
        </p:nvPicPr>
        <p:blipFill>
          <a:blip r:embed="rId3"/>
          <a:stretch>
            <a:fillRect/>
          </a:stretch>
        </p:blipFill>
        <p:spPr>
          <a:xfrm>
            <a:off x="82214" y="6332139"/>
            <a:ext cx="466790" cy="485843"/>
          </a:xfrm>
          <a:prstGeom prst="rect">
            <a:avLst/>
          </a:prstGeom>
        </p:spPr>
      </p:pic>
      <p:pic>
        <p:nvPicPr>
          <p:cNvPr id="3" name="Picture 2">
            <a:extLst>
              <a:ext uri="{FF2B5EF4-FFF2-40B4-BE49-F238E27FC236}">
                <a16:creationId xmlns:a16="http://schemas.microsoft.com/office/drawing/2014/main" id="{2BEF8A3C-6CD4-1911-2486-608B59CEF330}"/>
              </a:ext>
            </a:extLst>
          </p:cNvPr>
          <p:cNvPicPr>
            <a:picLocks noChangeAspect="1"/>
          </p:cNvPicPr>
          <p:nvPr/>
        </p:nvPicPr>
        <p:blipFill>
          <a:blip r:embed="rId4"/>
          <a:stretch>
            <a:fillRect/>
          </a:stretch>
        </p:blipFill>
        <p:spPr>
          <a:xfrm>
            <a:off x="2067699" y="733284"/>
            <a:ext cx="8211696" cy="809738"/>
          </a:xfrm>
          <a:prstGeom prst="rect">
            <a:avLst/>
          </a:prstGeom>
        </p:spPr>
      </p:pic>
      <p:pic>
        <p:nvPicPr>
          <p:cNvPr id="5" name="Picture 4">
            <a:extLst>
              <a:ext uri="{FF2B5EF4-FFF2-40B4-BE49-F238E27FC236}">
                <a16:creationId xmlns:a16="http://schemas.microsoft.com/office/drawing/2014/main" id="{AE2F7265-8E70-8636-D583-205D9B2A7964}"/>
              </a:ext>
            </a:extLst>
          </p:cNvPr>
          <p:cNvPicPr>
            <a:picLocks noChangeAspect="1"/>
          </p:cNvPicPr>
          <p:nvPr/>
        </p:nvPicPr>
        <p:blipFill>
          <a:blip r:embed="rId5"/>
          <a:stretch>
            <a:fillRect/>
          </a:stretch>
        </p:blipFill>
        <p:spPr>
          <a:xfrm>
            <a:off x="2235917" y="1679881"/>
            <a:ext cx="6707001" cy="4803977"/>
          </a:xfrm>
          <a:prstGeom prst="rect">
            <a:avLst/>
          </a:prstGeom>
        </p:spPr>
      </p:pic>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595FC-C29C-A8C7-CE77-9F3001C5BAA8}"/>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BD259F73-7235-75EC-EB40-2D72B3C960F0}"/>
              </a:ext>
            </a:extLst>
          </p:cNvPr>
          <p:cNvPicPr>
            <a:picLocks noChangeAspect="1"/>
          </p:cNvPicPr>
          <p:nvPr/>
        </p:nvPicPr>
        <p:blipFill>
          <a:blip r:embed="rId3"/>
          <a:stretch>
            <a:fillRect/>
          </a:stretch>
        </p:blipFill>
        <p:spPr>
          <a:xfrm>
            <a:off x="82214" y="6332139"/>
            <a:ext cx="466790" cy="485843"/>
          </a:xfrm>
          <a:prstGeom prst="rect">
            <a:avLst/>
          </a:prstGeom>
        </p:spPr>
      </p:pic>
      <p:sp>
        <p:nvSpPr>
          <p:cNvPr id="3" name="TextBox 2">
            <a:extLst>
              <a:ext uri="{FF2B5EF4-FFF2-40B4-BE49-F238E27FC236}">
                <a16:creationId xmlns:a16="http://schemas.microsoft.com/office/drawing/2014/main" id="{22C5141E-D06E-4A0D-0EBD-CF1BC9AC97C5}"/>
              </a:ext>
            </a:extLst>
          </p:cNvPr>
          <p:cNvSpPr txBox="1"/>
          <p:nvPr/>
        </p:nvSpPr>
        <p:spPr>
          <a:xfrm>
            <a:off x="3105082" y="952679"/>
            <a:ext cx="6106770" cy="369332"/>
          </a:xfrm>
          <a:prstGeom prst="rect">
            <a:avLst/>
          </a:prstGeom>
          <a:noFill/>
        </p:spPr>
        <p:txBody>
          <a:bodyPr wrap="square">
            <a:spAutoFit/>
          </a:bodyPr>
          <a:lstStyle/>
          <a:p>
            <a:r>
              <a:rPr lang="es-ES" dirty="0"/>
              <a:t>Un informe de la Unión General de Trabajadores (UGT)</a:t>
            </a:r>
            <a:endParaRPr lang="en-CA" dirty="0"/>
          </a:p>
        </p:txBody>
      </p:sp>
      <p:pic>
        <p:nvPicPr>
          <p:cNvPr id="5" name="Picture 4">
            <a:extLst>
              <a:ext uri="{FF2B5EF4-FFF2-40B4-BE49-F238E27FC236}">
                <a16:creationId xmlns:a16="http://schemas.microsoft.com/office/drawing/2014/main" id="{85019FBD-99AB-51ED-5CD0-A8585C22AC3D}"/>
              </a:ext>
            </a:extLst>
          </p:cNvPr>
          <p:cNvPicPr>
            <a:picLocks noChangeAspect="1"/>
          </p:cNvPicPr>
          <p:nvPr/>
        </p:nvPicPr>
        <p:blipFill>
          <a:blip r:embed="rId4"/>
          <a:stretch>
            <a:fillRect/>
          </a:stretch>
        </p:blipFill>
        <p:spPr>
          <a:xfrm>
            <a:off x="1777030" y="2017071"/>
            <a:ext cx="8529048" cy="1311391"/>
          </a:xfrm>
          <a:prstGeom prst="rect">
            <a:avLst/>
          </a:prstGeom>
          <a:solidFill>
            <a:schemeClr val="accent3">
              <a:lumMod val="20000"/>
              <a:lumOff val="80000"/>
            </a:schemeClr>
          </a:solidFill>
        </p:spPr>
      </p:pic>
    </p:spTree>
    <p:extLst>
      <p:ext uri="{BB962C8B-B14F-4D97-AF65-F5344CB8AC3E}">
        <p14:creationId xmlns:p14="http://schemas.microsoft.com/office/powerpoint/2010/main" val="1209470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61E9F113-7330-B13C-098C-F3B69B06D765}"/>
              </a:ext>
            </a:extLst>
          </p:cNvPr>
          <p:cNvSpPr>
            <a:spLocks noGrp="1"/>
          </p:cNvSpPr>
          <p:nvPr>
            <p:ph type="title"/>
          </p:nvPr>
        </p:nvSpPr>
        <p:spPr>
          <a:xfrm>
            <a:off x="662019" y="91763"/>
            <a:ext cx="10671048" cy="1362057"/>
          </a:xfrm>
        </p:spPr>
        <p:txBody>
          <a:bodyPr/>
          <a:lstStyle/>
          <a:p>
            <a:r>
              <a:rPr lang="es-ES" sz="2800" dirty="0"/>
              <a:t>Factores que definen el modelo de liderazgo regenerativo y consciente</a:t>
            </a:r>
            <a:endParaRPr lang="en-CA" sz="2800" dirty="0"/>
          </a:p>
        </p:txBody>
      </p:sp>
      <p:pic>
        <p:nvPicPr>
          <p:cNvPr id="3" name="Picture 2">
            <a:extLst>
              <a:ext uri="{FF2B5EF4-FFF2-40B4-BE49-F238E27FC236}">
                <a16:creationId xmlns:a16="http://schemas.microsoft.com/office/drawing/2014/main" id="{527ABF79-16C5-6215-4AE8-B59D943082D4}"/>
              </a:ext>
            </a:extLst>
          </p:cNvPr>
          <p:cNvPicPr>
            <a:picLocks noChangeAspect="1"/>
          </p:cNvPicPr>
          <p:nvPr/>
        </p:nvPicPr>
        <p:blipFill>
          <a:blip r:embed="rId3"/>
          <a:stretch>
            <a:fillRect/>
          </a:stretch>
        </p:blipFill>
        <p:spPr>
          <a:xfrm>
            <a:off x="2245611" y="1411369"/>
            <a:ext cx="6673079" cy="4797403"/>
          </a:xfrm>
          <a:prstGeom prst="rect">
            <a:avLst/>
          </a:prstGeom>
        </p:spPr>
      </p:pic>
    </p:spTree>
    <p:extLst>
      <p:ext uri="{BB962C8B-B14F-4D97-AF65-F5344CB8AC3E}">
        <p14:creationId xmlns:p14="http://schemas.microsoft.com/office/powerpoint/2010/main" val="3920326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D46286-3987-3228-975D-222024761011}"/>
              </a:ext>
            </a:extLst>
          </p:cNvPr>
          <p:cNvSpPr txBox="1"/>
          <p:nvPr/>
        </p:nvSpPr>
        <p:spPr>
          <a:xfrm>
            <a:off x="653489" y="144604"/>
            <a:ext cx="10616571" cy="1015663"/>
          </a:xfrm>
          <a:prstGeom prst="rect">
            <a:avLst/>
          </a:prstGeom>
          <a:noFill/>
        </p:spPr>
        <p:txBody>
          <a:bodyPr wrap="square">
            <a:spAutoFit/>
          </a:bodyPr>
          <a:lstStyle/>
          <a:p>
            <a:pPr algn="ctr"/>
            <a:r>
              <a:rPr lang="es-ES" sz="2000" dirty="0"/>
              <a:t>McKinsey, Gartner y PwC sobre el bienestar digital hace referencia al equilibrio entre el uso de la tecnología y la salud mental y física de los trabajadores, en un entorno cada vez más hiperconectado.</a:t>
            </a:r>
            <a:endParaRPr lang="en-CA" sz="2000" dirty="0"/>
          </a:p>
        </p:txBody>
      </p:sp>
      <p:pic>
        <p:nvPicPr>
          <p:cNvPr id="5" name="Picture 4">
            <a:extLst>
              <a:ext uri="{FF2B5EF4-FFF2-40B4-BE49-F238E27FC236}">
                <a16:creationId xmlns:a16="http://schemas.microsoft.com/office/drawing/2014/main" id="{0E42E988-3CBD-B7AE-C642-DD192B668E3E}"/>
              </a:ext>
            </a:extLst>
          </p:cNvPr>
          <p:cNvPicPr>
            <a:picLocks noChangeAspect="1"/>
          </p:cNvPicPr>
          <p:nvPr/>
        </p:nvPicPr>
        <p:blipFill>
          <a:blip r:embed="rId2"/>
          <a:stretch>
            <a:fillRect/>
          </a:stretch>
        </p:blipFill>
        <p:spPr>
          <a:xfrm>
            <a:off x="1542768" y="1422430"/>
            <a:ext cx="6935168" cy="362001"/>
          </a:xfrm>
          <a:prstGeom prst="rect">
            <a:avLst/>
          </a:prstGeom>
        </p:spPr>
      </p:pic>
      <p:pic>
        <p:nvPicPr>
          <p:cNvPr id="7" name="Picture 6">
            <a:extLst>
              <a:ext uri="{FF2B5EF4-FFF2-40B4-BE49-F238E27FC236}">
                <a16:creationId xmlns:a16="http://schemas.microsoft.com/office/drawing/2014/main" id="{918C9EDD-9F93-8FF7-CBD5-8EF8E404893D}"/>
              </a:ext>
            </a:extLst>
          </p:cNvPr>
          <p:cNvPicPr>
            <a:picLocks noChangeAspect="1"/>
          </p:cNvPicPr>
          <p:nvPr/>
        </p:nvPicPr>
        <p:blipFill>
          <a:blip r:embed="rId3"/>
          <a:stretch>
            <a:fillRect/>
          </a:stretch>
        </p:blipFill>
        <p:spPr>
          <a:xfrm>
            <a:off x="1663309" y="1954334"/>
            <a:ext cx="5642197" cy="590632"/>
          </a:xfrm>
          <a:prstGeom prst="rect">
            <a:avLst/>
          </a:prstGeom>
        </p:spPr>
      </p:pic>
      <p:pic>
        <p:nvPicPr>
          <p:cNvPr id="9" name="Picture 8">
            <a:extLst>
              <a:ext uri="{FF2B5EF4-FFF2-40B4-BE49-F238E27FC236}">
                <a16:creationId xmlns:a16="http://schemas.microsoft.com/office/drawing/2014/main" id="{B6EDD3C0-E644-DF6D-748A-24C47D546E3E}"/>
              </a:ext>
            </a:extLst>
          </p:cNvPr>
          <p:cNvPicPr>
            <a:picLocks noChangeAspect="1"/>
          </p:cNvPicPr>
          <p:nvPr/>
        </p:nvPicPr>
        <p:blipFill>
          <a:blip r:embed="rId4"/>
          <a:stretch>
            <a:fillRect/>
          </a:stretch>
        </p:blipFill>
        <p:spPr>
          <a:xfrm>
            <a:off x="1663309" y="2663172"/>
            <a:ext cx="4432691" cy="571580"/>
          </a:xfrm>
          <a:prstGeom prst="rect">
            <a:avLst/>
          </a:prstGeom>
        </p:spPr>
      </p:pic>
      <p:pic>
        <p:nvPicPr>
          <p:cNvPr id="11" name="Picture 10">
            <a:extLst>
              <a:ext uri="{FF2B5EF4-FFF2-40B4-BE49-F238E27FC236}">
                <a16:creationId xmlns:a16="http://schemas.microsoft.com/office/drawing/2014/main" id="{2CFA469B-A205-A049-C6BE-89A97F55EFA6}"/>
              </a:ext>
            </a:extLst>
          </p:cNvPr>
          <p:cNvPicPr>
            <a:picLocks noChangeAspect="1"/>
          </p:cNvPicPr>
          <p:nvPr/>
        </p:nvPicPr>
        <p:blipFill>
          <a:blip r:embed="rId5"/>
          <a:stretch>
            <a:fillRect/>
          </a:stretch>
        </p:blipFill>
        <p:spPr>
          <a:xfrm>
            <a:off x="1716923" y="3623249"/>
            <a:ext cx="5792008" cy="600159"/>
          </a:xfrm>
          <a:prstGeom prst="rect">
            <a:avLst/>
          </a:prstGeom>
        </p:spPr>
      </p:pic>
    </p:spTree>
    <p:extLst>
      <p:ext uri="{BB962C8B-B14F-4D97-AF65-F5344CB8AC3E}">
        <p14:creationId xmlns:p14="http://schemas.microsoft.com/office/powerpoint/2010/main" val="2849059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2AE912-8347-3046-AD86-46FB9C77841F}"/>
              </a:ext>
            </a:extLst>
          </p:cNvPr>
          <p:cNvPicPr>
            <a:picLocks noChangeAspect="1"/>
          </p:cNvPicPr>
          <p:nvPr/>
        </p:nvPicPr>
        <p:blipFill>
          <a:blip r:embed="rId2"/>
          <a:stretch>
            <a:fillRect/>
          </a:stretch>
        </p:blipFill>
        <p:spPr>
          <a:xfrm>
            <a:off x="2857608" y="376057"/>
            <a:ext cx="6173061" cy="419158"/>
          </a:xfrm>
          <a:prstGeom prst="rect">
            <a:avLst/>
          </a:prstGeom>
        </p:spPr>
      </p:pic>
      <p:pic>
        <p:nvPicPr>
          <p:cNvPr id="5" name="Picture 4">
            <a:extLst>
              <a:ext uri="{FF2B5EF4-FFF2-40B4-BE49-F238E27FC236}">
                <a16:creationId xmlns:a16="http://schemas.microsoft.com/office/drawing/2014/main" id="{F47BBB4B-EAD6-5AEE-4A2F-A400E57BE31B}"/>
              </a:ext>
            </a:extLst>
          </p:cNvPr>
          <p:cNvPicPr>
            <a:picLocks noChangeAspect="1"/>
          </p:cNvPicPr>
          <p:nvPr/>
        </p:nvPicPr>
        <p:blipFill>
          <a:blip r:embed="rId3"/>
          <a:stretch>
            <a:fillRect/>
          </a:stretch>
        </p:blipFill>
        <p:spPr>
          <a:xfrm>
            <a:off x="1317966" y="1336821"/>
            <a:ext cx="8935697" cy="4972744"/>
          </a:xfrm>
          <a:prstGeom prst="rect">
            <a:avLst/>
          </a:prstGeom>
        </p:spPr>
      </p:pic>
    </p:spTree>
    <p:extLst>
      <p:ext uri="{BB962C8B-B14F-4D97-AF65-F5344CB8AC3E}">
        <p14:creationId xmlns:p14="http://schemas.microsoft.com/office/powerpoint/2010/main" val="1576651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239EFE-1D03-4EEE-BE74-053C4638DB6D}"/>
              </a:ext>
            </a:extLst>
          </p:cNvPr>
          <p:cNvSpPr txBox="1"/>
          <p:nvPr/>
        </p:nvSpPr>
        <p:spPr>
          <a:xfrm>
            <a:off x="9244972" y="3203575"/>
            <a:ext cx="2716543" cy="1200329"/>
          </a:xfrm>
          <a:prstGeom prst="rect">
            <a:avLst/>
          </a:prstGeom>
          <a:noFill/>
        </p:spPr>
        <p:txBody>
          <a:bodyPr wrap="square">
            <a:spAutoFit/>
          </a:bodyPr>
          <a:lstStyle/>
          <a:p>
            <a:r>
              <a:rPr lang="es-ES" dirty="0"/>
              <a:t>Tabla 9.1. a</a:t>
            </a:r>
          </a:p>
          <a:p>
            <a:r>
              <a:rPr lang="es-ES" dirty="0"/>
              <a:t>Relación e impacto entre </a:t>
            </a:r>
          </a:p>
          <a:p>
            <a:r>
              <a:rPr lang="es-ES" dirty="0"/>
              <a:t>productividad y </a:t>
            </a:r>
          </a:p>
          <a:p>
            <a:r>
              <a:rPr lang="es-ES" dirty="0"/>
              <a:t>cultura organizacional</a:t>
            </a:r>
            <a:endParaRPr lang="en-CA" dirty="0"/>
          </a:p>
        </p:txBody>
      </p:sp>
      <p:pic>
        <p:nvPicPr>
          <p:cNvPr id="5" name="Picture 4">
            <a:extLst>
              <a:ext uri="{FF2B5EF4-FFF2-40B4-BE49-F238E27FC236}">
                <a16:creationId xmlns:a16="http://schemas.microsoft.com/office/drawing/2014/main" id="{6ADAB891-B4D7-822C-7ED5-F7C85BDA4AE3}"/>
              </a:ext>
            </a:extLst>
          </p:cNvPr>
          <p:cNvPicPr>
            <a:picLocks noChangeAspect="1"/>
          </p:cNvPicPr>
          <p:nvPr/>
        </p:nvPicPr>
        <p:blipFill>
          <a:blip r:embed="rId2"/>
          <a:stretch>
            <a:fillRect/>
          </a:stretch>
        </p:blipFill>
        <p:spPr>
          <a:xfrm>
            <a:off x="348958" y="212348"/>
            <a:ext cx="7543180" cy="6264382"/>
          </a:xfrm>
          <a:prstGeom prst="rect">
            <a:avLst/>
          </a:prstGeom>
        </p:spPr>
      </p:pic>
    </p:spTree>
    <p:extLst>
      <p:ext uri="{BB962C8B-B14F-4D97-AF65-F5344CB8AC3E}">
        <p14:creationId xmlns:p14="http://schemas.microsoft.com/office/powerpoint/2010/main" val="832912694"/>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2.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{702ED4E9-645D-412F-8F14-85EFF0BF2D7C}TF8a9b5915-b8c7-461e-8cdd-693d48b5e32371f7b7e2_win32-4bf0b9a2ea37</Template>
  <TotalTime>3409</TotalTime>
  <Words>371</Words>
  <Application>Microsoft Office PowerPoint</Application>
  <PresentationFormat>Panorámica</PresentationFormat>
  <Paragraphs>32</Paragraphs>
  <Slides>15</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SRASans1.0-Bold</vt:lpstr>
      <vt:lpstr>SRASans1.0-Book</vt:lpstr>
      <vt:lpstr>Arial</vt:lpstr>
      <vt:lpstr>Arial Black</vt:lpstr>
      <vt:lpstr>Calibri</vt:lpstr>
      <vt:lpstr>Sabon Next LT</vt:lpstr>
      <vt:lpstr>Custom</vt:lpstr>
      <vt:lpstr>ROMPIENDO EL JUEGO     </vt:lpstr>
      <vt:lpstr>Sub Capitulos</vt:lpstr>
      <vt:lpstr>Presentación de PowerPoint</vt:lpstr>
      <vt:lpstr>Presentación de PowerPoint</vt:lpstr>
      <vt:lpstr>Presentación de PowerPoint</vt:lpstr>
      <vt:lpstr>Factores que definen el modelo de liderazgo regenerativo y consciente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Reflexiones finales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Simon Dolan Landau</dc:creator>
  <cp:lastModifiedBy>Sanchez, Cristina</cp:lastModifiedBy>
  <cp:revision>21</cp:revision>
  <dcterms:created xsi:type="dcterms:W3CDTF">2025-09-23T07:11:49Z</dcterms:created>
  <dcterms:modified xsi:type="dcterms:W3CDTF">2025-09-30T11:24:13Z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defa4170-0d19-0005-0004-bc88714345d2_Enabled">
    <vt:lpwstr>true</vt:lpwstr>
  </property>
  <property fmtid="{D5CDD505-2E9C-101B-9397-08002B2CF9AE}" pid="4" name="MSIP_Label_defa4170-0d19-0005-0004-bc88714345d2_SetDate">
    <vt:lpwstr>2025-09-23T07:57:36Z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ebc4f4fe-da8b-41d8-bfc1-2b88f71fcec6</vt:lpwstr>
  </property>
  <property fmtid="{D5CDD505-2E9C-101B-9397-08002B2CF9AE}" pid="8" name="MSIP_Label_defa4170-0d19-0005-0004-bc88714345d2_ActionId">
    <vt:lpwstr>d9c85001-cb4c-4533-a12b-65e13cdd3830</vt:lpwstr>
  </property>
  <property fmtid="{D5CDD505-2E9C-101B-9397-08002B2CF9AE}" pid="9" name="MSIP_Label_defa4170-0d19-0005-0004-bc88714345d2_ContentBits">
    <vt:lpwstr>0</vt:lpwstr>
  </property>
  <property fmtid="{D5CDD505-2E9C-101B-9397-08002B2CF9AE}" pid="10" name="MSIP_Label_defa4170-0d19-0005-0004-bc88714345d2_Tag">
    <vt:lpwstr>10, 3, 0, 1</vt:lpwstr>
  </property>
</Properties>
</file>